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66" r:id="rId3"/>
    <p:sldId id="268" r:id="rId4"/>
    <p:sldId id="269" r:id="rId5"/>
    <p:sldId id="270" r:id="rId6"/>
    <p:sldId id="273" r:id="rId7"/>
    <p:sldId id="271" r:id="rId8"/>
    <p:sldId id="286" r:id="rId9"/>
    <p:sldId id="274" r:id="rId10"/>
    <p:sldId id="272" r:id="rId11"/>
    <p:sldId id="277" r:id="rId12"/>
    <p:sldId id="278" r:id="rId13"/>
    <p:sldId id="265" r:id="rId14"/>
    <p:sldId id="285" r:id="rId15"/>
    <p:sldId id="279" r:id="rId16"/>
    <p:sldId id="280" r:id="rId17"/>
    <p:sldId id="281" r:id="rId18"/>
    <p:sldId id="282" r:id="rId19"/>
    <p:sldId id="283" r:id="rId20"/>
    <p:sldId id="284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88"/>
    <p:restoredTop sz="81156"/>
  </p:normalViewPr>
  <p:slideViewPr>
    <p:cSldViewPr snapToGrid="0">
      <p:cViewPr varScale="1">
        <p:scale>
          <a:sx n="137" d="100"/>
          <a:sy n="137" d="100"/>
        </p:scale>
        <p:origin x="116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Predominant genes in network: </a:t>
            </a:r>
          </a:p>
          <a:p>
            <a:pPr lvl="1"/>
            <a:r>
              <a:rPr lang="en-US" dirty="0"/>
              <a:t>HTR2A: involved in post-synaptic serotonin signaling </a:t>
            </a:r>
          </a:p>
          <a:p>
            <a:pPr lvl="1"/>
            <a:r>
              <a:rPr lang="en-US" dirty="0"/>
              <a:t>HTR2C: involved in serotonin signaling </a:t>
            </a:r>
          </a:p>
          <a:p>
            <a:pPr lvl="1"/>
            <a:r>
              <a:rPr lang="en-US" dirty="0"/>
              <a:t>HTR1B: G-protein receptor for </a:t>
            </a:r>
            <a:r>
              <a:rPr lang="en-US" dirty="0" err="1"/>
              <a:t>sertonin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11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Prominent genes in the network – they all code for glutamate receptors</a:t>
            </a:r>
          </a:p>
          <a:p>
            <a:pPr lvl="1"/>
            <a:r>
              <a:rPr lang="en-US" dirty="0"/>
              <a:t>GRIA1</a:t>
            </a:r>
          </a:p>
          <a:p>
            <a:pPr lvl="1"/>
            <a:r>
              <a:rPr lang="en-US" dirty="0"/>
              <a:t>GR1A2</a:t>
            </a:r>
          </a:p>
          <a:p>
            <a:pPr lvl="1"/>
            <a:r>
              <a:rPr lang="en-US" dirty="0"/>
              <a:t>GR1A4</a:t>
            </a:r>
          </a:p>
        </p:txBody>
      </p:sp>
    </p:spTree>
    <p:extLst>
      <p:ext uri="{BB962C8B-B14F-4D97-AF65-F5344CB8AC3E}">
        <p14:creationId xmlns:p14="http://schemas.microsoft.com/office/powerpoint/2010/main" val="74579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Prominent nodes in the network – these are all methylation genes</a:t>
            </a:r>
          </a:p>
          <a:p>
            <a:pPr lvl="1"/>
            <a:r>
              <a:rPr lang="en-US" dirty="0"/>
              <a:t>MTHFR</a:t>
            </a:r>
          </a:p>
          <a:p>
            <a:pPr lvl="1"/>
            <a:r>
              <a:rPr lang="en-US" dirty="0"/>
              <a:t>MTR</a:t>
            </a:r>
          </a:p>
          <a:p>
            <a:pPr lvl="1"/>
            <a:r>
              <a:rPr lang="en-US" dirty="0"/>
              <a:t>TYMS</a:t>
            </a:r>
          </a:p>
        </p:txBody>
      </p:sp>
    </p:spTree>
    <p:extLst>
      <p:ext uri="{BB962C8B-B14F-4D97-AF65-F5344CB8AC3E}">
        <p14:creationId xmlns:p14="http://schemas.microsoft.com/office/powerpoint/2010/main" val="763166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project has inspired me to think more about how to create a comprehensive herb-compound-target database based on HPLC and “fingerprint” compounds </a:t>
            </a:r>
          </a:p>
        </p:txBody>
      </p:sp>
    </p:spTree>
    <p:extLst>
      <p:ext uri="{BB962C8B-B14F-4D97-AF65-F5344CB8AC3E}">
        <p14:creationId xmlns:p14="http://schemas.microsoft.com/office/powerpoint/2010/main" val="232299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807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9074295f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9074295f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Understanding TCM preparations using network pharmacology-based analysis has been studied in: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9337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7272"/>
              <a:buChar char="●"/>
            </a:pPr>
            <a:r>
              <a:rPr lang="en-US" sz="14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Covid</a:t>
            </a:r>
            <a:r>
              <a:rPr lang="en-US" sz="11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Yu S, Wang J, Shen H. Network pharmacology-based analysis of the role of traditional Chinese herbal medicines in the treatment of COVID-19. </a:t>
            </a:r>
            <a:r>
              <a:rPr lang="en-US" sz="11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Ann </a:t>
            </a:r>
            <a:r>
              <a:rPr lang="en-US" sz="1100" i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Palliat</a:t>
            </a:r>
            <a:r>
              <a:rPr lang="en-US" sz="11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Med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2020;9(2):437-446. doi:10.21037/apm.2020.03.27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29337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5609"/>
              <a:buFont typeface="Roboto"/>
              <a:buChar char="●"/>
            </a:pPr>
            <a:r>
              <a:rPr lang="en-US" sz="1400" b="1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Ischemic Heart Disease: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Yang HY, Liu ML, Luo P, Yao XS, Zhou H. Network pharmacology provides a systematic approach to understanding the treatment of ischemic heart diseases with traditional Chinese medicine. </a:t>
            </a:r>
            <a:r>
              <a:rPr lang="en-US" sz="11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Phytomedicine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2022;104:154268. doi:10.1016/j.phymed.2022.154268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29337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5609"/>
              <a:buFont typeface="Roboto"/>
              <a:buChar char="●"/>
            </a:pPr>
            <a:r>
              <a:rPr lang="en-US" sz="1400" b="1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Asthma: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Wu Z, Luo Z, Sun W, Shi Y, Ding Q. Integrating Network Pharmacology and Experimental Validation to Elucidate the Mechanism of </a:t>
            </a:r>
            <a:r>
              <a:rPr lang="en-US" sz="1100" dirty="0" err="1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Jiegeng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Decoction in Improving Allergic Asthma. </a:t>
            </a:r>
            <a:r>
              <a:rPr lang="en-US" sz="11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ACS Omega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2023;8(50):48081-48090. Published 2023 Dec 6. doi:10.1021/acsomega.3c06914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29337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5609"/>
              <a:buFont typeface="Roboto"/>
              <a:buChar char="●"/>
            </a:pPr>
            <a:r>
              <a:rPr lang="en-US" sz="1400" b="1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Irritable bowel syndrome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 Meng M, Bai C, Wan B, et al. A Network Pharmacology-Based Study on Irritable Bowel Syndrome Prevention and Treatment Utilizing </a:t>
            </a:r>
            <a:r>
              <a:rPr lang="en-US" sz="1100" dirty="0" err="1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Shenling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dirty="0" err="1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Baizhu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Powder. </a:t>
            </a:r>
            <a:r>
              <a:rPr lang="en-US" sz="11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Biomed Res Int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2021;2021:4579850. Published 2021 Nov 23. doi:10.1155/2021/4579850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00" dirty="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29337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7272"/>
              <a:buFont typeface="Lato"/>
              <a:buChar char="●"/>
            </a:pPr>
            <a:r>
              <a:rPr lang="en-US" sz="1400" b="1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Cancer</a:t>
            </a:r>
            <a:r>
              <a:rPr lang="en-US" sz="14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1100" dirty="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100" dirty="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Chamberlin SR, Blucher A, Wu G, et al. Natural Product Target Network Reveals Potential for Cancer Combination Therapies. </a:t>
            </a:r>
            <a:r>
              <a:rPr lang="en-US" sz="1100" i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Front </a:t>
            </a:r>
            <a:r>
              <a:rPr lang="en-US" sz="1100" i="1" dirty="0" err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Pharmacol</a:t>
            </a:r>
            <a:r>
              <a:rPr lang="en-US" sz="1100" dirty="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2019;10:557. Published 2019 May 31. doi:10.3389/fphar.2019.00557</a:t>
            </a:r>
            <a:endParaRPr lang="en-US" sz="16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15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the process of collecting compound information from Chinese herbs</a:t>
            </a:r>
          </a:p>
        </p:txBody>
      </p:sp>
    </p:spTree>
    <p:extLst>
      <p:ext uri="{BB962C8B-B14F-4D97-AF65-F5344CB8AC3E}">
        <p14:creationId xmlns:p14="http://schemas.microsoft.com/office/powerpoint/2010/main" val="199092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Study by </a:t>
            </a:r>
            <a:r>
              <a:rPr lang="en-US" sz="11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Lyu</a:t>
            </a:r>
            <a:r>
              <a:rPr lang="en-US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et. al. (2020): </a:t>
            </a:r>
          </a:p>
          <a:p>
            <a:pPr marL="114300" indent="0">
              <a:buNone/>
            </a:pPr>
            <a:endParaRPr lang="en-US" sz="11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Systematic review and meta-analysis of herbs used as prophylactic treatment for migraine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35 RCTs, 2840 participants met inclusion criteria; 31 used in meta-analysis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Meta-analysis: Chinese herbal medicine was comparable or superior to flunarizine (a calcium-channel blocker) for migraine prophylaxis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Quality of evidence: low or very low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14300" indent="0">
              <a:buNone/>
            </a:pPr>
            <a:r>
              <a:rPr lang="en-US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Identified top ten commonly used herbs in formulas </a:t>
            </a:r>
          </a:p>
          <a:p>
            <a:pPr marL="114300" indent="0">
              <a:buNone/>
            </a:pPr>
            <a:endParaRPr lang="en-US" sz="11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 decided to use 8 + 1 extra in my study (listed in the slide)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58750" indent="0">
              <a:buFont typeface="Arial" panose="020B0604020202020204" pitchFamily="34" charset="0"/>
              <a:buNone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Databases Used: 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Batman (2.0): http://</a:t>
            </a:r>
            <a:r>
              <a:rPr lang="en-US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bionet.ncpsb.org.cn</a:t>
            </a: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/batman-</a:t>
            </a:r>
            <a:r>
              <a:rPr lang="en-US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tcm</a:t>
            </a: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/#/home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Encyclopedia of Traditional Chinese Medicine (ETCM): http://</a:t>
            </a:r>
            <a:r>
              <a:rPr lang="en-US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www.tcmip.cn</a:t>
            </a: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/ETCM/</a:t>
            </a:r>
          </a:p>
        </p:txBody>
      </p:sp>
    </p:spTree>
    <p:extLst>
      <p:ext uri="{BB962C8B-B14F-4D97-AF65-F5344CB8AC3E}">
        <p14:creationId xmlns:p14="http://schemas.microsoft.com/office/powerpoint/2010/main" val="2545326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Disgenet.org</a:t>
            </a:r>
            <a:r>
              <a:rPr lang="en-US" dirty="0"/>
              <a:t>: https://</a:t>
            </a:r>
            <a:r>
              <a:rPr lang="en-US" dirty="0" err="1"/>
              <a:t>www.disgenet.org</a:t>
            </a:r>
            <a:r>
              <a:rPr lang="en-US" dirty="0"/>
              <a:t>/browser/0/1/0/C0338480/</a:t>
            </a:r>
          </a:p>
          <a:p>
            <a:pPr lvl="1"/>
            <a:r>
              <a:rPr lang="en-US" dirty="0"/>
              <a:t>Search term: ‘Common migraine’</a:t>
            </a:r>
          </a:p>
          <a:p>
            <a:r>
              <a:rPr lang="en-US" dirty="0"/>
              <a:t>Venn diagrams shown above were drawn using the Python package venn2, found in the  matplotlib </a:t>
            </a:r>
            <a:r>
              <a:rPr lang="en-US" dirty="0" err="1"/>
              <a:t>venn</a:t>
            </a:r>
            <a:r>
              <a:rPr lang="en-US" dirty="0"/>
              <a:t> package (version 0.11.10)</a:t>
            </a:r>
          </a:p>
        </p:txBody>
      </p:sp>
    </p:spTree>
    <p:extLst>
      <p:ext uri="{BB962C8B-B14F-4D97-AF65-F5344CB8AC3E}">
        <p14:creationId xmlns:p14="http://schemas.microsoft.com/office/powerpoint/2010/main" val="1025403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Reactome</a:t>
            </a:r>
            <a:r>
              <a:rPr lang="en-US" dirty="0"/>
              <a:t>: https://</a:t>
            </a:r>
            <a:r>
              <a:rPr lang="en-US" dirty="0" err="1"/>
              <a:t>reactome.org</a:t>
            </a:r>
            <a:r>
              <a:rPr lang="en-US" dirty="0"/>
              <a:t>/</a:t>
            </a:r>
          </a:p>
          <a:p>
            <a:r>
              <a:rPr lang="en-US" dirty="0"/>
              <a:t>Used the Overlap Targets (OT) gene list to create the </a:t>
            </a:r>
            <a:r>
              <a:rPr lang="en-US" dirty="0" err="1"/>
              <a:t>Reacfoam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56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Betweenness centrality calculated using Python (version 3.12.2) package `</a:t>
            </a:r>
            <a:r>
              <a:rPr lang="en-US" dirty="0" err="1"/>
              <a:t>NetworkX</a:t>
            </a:r>
            <a:r>
              <a:rPr lang="en-US" dirty="0"/>
              <a:t>` (version 3.1)</a:t>
            </a:r>
          </a:p>
          <a:p>
            <a:r>
              <a:rPr lang="en-US" dirty="0"/>
              <a:t>Top 20 genes were chosen </a:t>
            </a:r>
          </a:p>
          <a:p>
            <a:r>
              <a:rPr lang="en-US" dirty="0"/>
              <a:t>Prominent genes in network: </a:t>
            </a:r>
          </a:p>
          <a:p>
            <a:pPr lvl="1"/>
            <a:r>
              <a:rPr lang="en-US" dirty="0"/>
              <a:t>AKT1: involved in inflammation and cancer signaling; mTOR and insulin pathways </a:t>
            </a:r>
          </a:p>
          <a:p>
            <a:pPr lvl="1"/>
            <a:r>
              <a:rPr lang="en-US" dirty="0"/>
              <a:t>ALB: albumin, blood protein </a:t>
            </a:r>
          </a:p>
          <a:p>
            <a:pPr lvl="1"/>
            <a:r>
              <a:rPr lang="en-US" dirty="0"/>
              <a:t>IL6: interleukin 6, pro-inflammatory cytokine</a:t>
            </a:r>
          </a:p>
          <a:p>
            <a:pPr lvl="1"/>
            <a:r>
              <a:rPr lang="en-US" dirty="0"/>
              <a:t>APP: amyloid precursor protein </a:t>
            </a:r>
          </a:p>
          <a:p>
            <a:pPr lvl="1"/>
            <a:r>
              <a:rPr lang="en-US" dirty="0"/>
              <a:t>COMT: methylation of biogenic amines (neurotransmitters)</a:t>
            </a:r>
          </a:p>
        </p:txBody>
      </p:sp>
    </p:spTree>
    <p:extLst>
      <p:ext uri="{BB962C8B-B14F-4D97-AF65-F5344CB8AC3E}">
        <p14:creationId xmlns:p14="http://schemas.microsoft.com/office/powerpoint/2010/main" val="2362834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Predominant genes in network: </a:t>
            </a:r>
          </a:p>
          <a:p>
            <a:pPr lvl="1"/>
            <a:r>
              <a:rPr lang="en-US" dirty="0"/>
              <a:t>AKT1: codes for protein-kinase A, involved in insulin, mTOR signaling; cancers</a:t>
            </a:r>
          </a:p>
          <a:p>
            <a:pPr lvl="1"/>
            <a:r>
              <a:rPr lang="en-US" dirty="0"/>
              <a:t>IL6: interleukin 6; pro-inflammatory cytokine </a:t>
            </a:r>
          </a:p>
          <a:p>
            <a:pPr lvl="1"/>
            <a:r>
              <a:rPr lang="en-US" dirty="0"/>
              <a:t>TNF: tumor necrosis factor; pro-inflammatory cytokine</a:t>
            </a:r>
          </a:p>
        </p:txBody>
      </p:sp>
    </p:spTree>
    <p:extLst>
      <p:ext uri="{BB962C8B-B14F-4D97-AF65-F5344CB8AC3E}">
        <p14:creationId xmlns:p14="http://schemas.microsoft.com/office/powerpoint/2010/main" val="3720460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alninsp@ohs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sgenet.org/" TargetMode="External"/><Relationship Id="rId2" Type="http://schemas.openxmlformats.org/officeDocument/2006/relationships/hyperlink" Target="http://www.genecards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ring-db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818625"/>
            <a:ext cx="4984800" cy="19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 b="1" dirty="0">
                <a:solidFill>
                  <a:srgbClr val="7030A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Network Pharmacology-Based Analysis of the Role of Traditional Chinese Herbal Medicines in the Treatment of Migraine</a:t>
            </a:r>
            <a:endParaRPr sz="2500" b="1" dirty="0">
              <a:solidFill>
                <a:srgbClr val="7030A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65750"/>
            <a:ext cx="85206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Paul Kalnins, </a:t>
            </a:r>
            <a:r>
              <a:rPr lang="en" sz="1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ND, MS</a:t>
            </a:r>
            <a:endParaRPr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NLM/OHSU Postdoctoral Fellow (Bioinformatics &amp; Computational Biomedicine)</a:t>
            </a:r>
            <a:endParaRPr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Lato"/>
                <a:ea typeface="Lato"/>
                <a:cs typeface="Lato"/>
                <a:sym typeface="Lato"/>
                <a:hlinkClick r:id="rId3"/>
              </a:rPr>
              <a:t>kalninsp@ohsu.edu</a:t>
            </a:r>
            <a:endParaRPr lang="en" sz="1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Lato"/>
                <a:ea typeface="Lato"/>
                <a:cs typeface="Lato"/>
                <a:sym typeface="Lato"/>
              </a:rPr>
              <a:t>BMI 567 | Final Project | March 18, 2024 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 descr="Traditional Chinese Medicine: What You Need To Know | NCCIH">
            <a:extLst>
              <a:ext uri="{FF2B5EF4-FFF2-40B4-BE49-F238E27FC236}">
                <a16:creationId xmlns:a16="http://schemas.microsoft.com/office/drawing/2014/main" id="{F9E3C629-2D0C-67A0-3525-1A055DDC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10" y="818625"/>
            <a:ext cx="2693048" cy="269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2E9F9-9AA1-CDC7-551F-9515F7B8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83" y="214748"/>
            <a:ext cx="8702478" cy="572700"/>
          </a:xfrm>
        </p:spPr>
        <p:txBody>
          <a:bodyPr>
            <a:noAutofit/>
          </a:bodyPr>
          <a:lstStyle/>
          <a:p>
            <a:r>
              <a:rPr lang="en-US" sz="1600" b="1" i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Project: </a:t>
            </a:r>
            <a:r>
              <a:rPr lang="en-US" sz="16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Apply Network Approaches to Help Understand Chinese Herbal Action in Migraine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8FA621F-95BE-2761-8185-B018E290A291}"/>
              </a:ext>
            </a:extLst>
          </p:cNvPr>
          <p:cNvGrpSpPr/>
          <p:nvPr/>
        </p:nvGrpSpPr>
        <p:grpSpPr>
          <a:xfrm>
            <a:off x="481297" y="859563"/>
            <a:ext cx="7876564" cy="3669955"/>
            <a:chOff x="311700" y="732051"/>
            <a:chExt cx="7876564" cy="36699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D4D99-D717-F0AE-15FA-D674FF3ED1DD}"/>
                </a:ext>
              </a:extLst>
            </p:cNvPr>
            <p:cNvSpPr txBox="1"/>
            <p:nvPr/>
          </p:nvSpPr>
          <p:spPr>
            <a:xfrm>
              <a:off x="6537884" y="4063628"/>
              <a:ext cx="1650380" cy="307777"/>
            </a:xfrm>
            <a:prstGeom prst="rect">
              <a:avLst/>
            </a:prstGeom>
            <a:solidFill>
              <a:srgbClr val="FF0000">
                <a:alpha val="18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Conclusions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D669CF3-90DA-E746-6110-1E833520C3C1}"/>
                </a:ext>
              </a:extLst>
            </p:cNvPr>
            <p:cNvGrpSpPr/>
            <p:nvPr/>
          </p:nvGrpSpPr>
          <p:grpSpPr>
            <a:xfrm>
              <a:off x="6527945" y="1555269"/>
              <a:ext cx="1660319" cy="1768473"/>
              <a:chOff x="5990108" y="1843760"/>
              <a:chExt cx="1660319" cy="1768473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C6066E-A749-CB5E-C714-D625FB257939}"/>
                  </a:ext>
                </a:extLst>
              </p:cNvPr>
              <p:cNvSpPr txBox="1"/>
              <p:nvPr/>
            </p:nvSpPr>
            <p:spPr>
              <a:xfrm>
                <a:off x="6000047" y="2150294"/>
                <a:ext cx="1650380" cy="146193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74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Gene ontologies </a:t>
                </a:r>
              </a:p>
              <a:p>
                <a:pPr algn="ctr"/>
                <a:r>
                  <a:rPr 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KEGG pathways</a:t>
                </a:r>
              </a:p>
              <a:p>
                <a:pPr algn="ctr"/>
                <a:r>
                  <a:rPr lang="en-US" sz="1200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Reactome</a:t>
                </a:r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100" i="1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ShinyGO</a:t>
                </a:r>
                <a:r>
                  <a:rPr lang="en-US" sz="1100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0.80</a:t>
                </a:r>
              </a:p>
              <a:p>
                <a:pPr algn="ctr"/>
                <a:r>
                  <a:rPr lang="en-US" sz="1100" i="1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Reactome</a:t>
                </a:r>
                <a:endParaRPr lang="en-US" sz="11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endParaRPr lang="en-US" sz="11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A73180-FDBB-A07C-6E18-14B065E6127E}"/>
                  </a:ext>
                </a:extLst>
              </p:cNvPr>
              <p:cNvSpPr txBox="1"/>
              <p:nvPr/>
            </p:nvSpPr>
            <p:spPr>
              <a:xfrm>
                <a:off x="5990108" y="1843760"/>
                <a:ext cx="1650380" cy="307777"/>
              </a:xfrm>
              <a:prstGeom prst="rect">
                <a:avLst/>
              </a:prstGeom>
              <a:solidFill>
                <a:schemeClr val="accent4">
                  <a:lumMod val="75000"/>
                  <a:alpha val="6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Find Pathways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A76CEA9-3828-51E0-7C0C-5F70FF7EAC8A}"/>
                </a:ext>
              </a:extLst>
            </p:cNvPr>
            <p:cNvGrpSpPr/>
            <p:nvPr/>
          </p:nvGrpSpPr>
          <p:grpSpPr>
            <a:xfrm>
              <a:off x="4610375" y="1555529"/>
              <a:ext cx="1839419" cy="2803743"/>
              <a:chOff x="4263417" y="1396071"/>
              <a:chExt cx="1650380" cy="263974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187EAE-C4EF-0424-3E7A-8094C2D6E8DD}"/>
                  </a:ext>
                </a:extLst>
              </p:cNvPr>
              <p:cNvSpPr txBox="1"/>
              <p:nvPr/>
            </p:nvSpPr>
            <p:spPr>
              <a:xfrm>
                <a:off x="4263417" y="1695342"/>
                <a:ext cx="1650380" cy="234046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  <a:alpha val="46975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2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Components </a:t>
                </a:r>
              </a:p>
              <a:p>
                <a:pPr algn="ctr"/>
                <a:r>
                  <a:rPr lang="en-US" sz="1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 largest component</a:t>
                </a:r>
              </a:p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2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Betweenness Centrality</a:t>
                </a:r>
              </a:p>
              <a:p>
                <a:pPr algn="ctr"/>
                <a:r>
                  <a:rPr lang="en-US" sz="1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Pick top 20 based on BC</a:t>
                </a:r>
              </a:p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2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Clusters</a:t>
                </a:r>
              </a:p>
              <a:p>
                <a:pPr algn="ctr"/>
                <a:r>
                  <a:rPr lang="en-US" sz="10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Use clustering algorithm to find major clusters</a:t>
                </a:r>
              </a:p>
              <a:p>
                <a:pPr algn="ctr"/>
                <a:endParaRPr lang="en-US" sz="1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100" i="1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Networkx</a:t>
                </a:r>
                <a:endParaRPr lang="en-US" sz="11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endParaRPr lang="en-US" sz="11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endParaRPr lang="en-US" sz="11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EC3719-9E10-BA26-67AA-15774F964DF7}"/>
                  </a:ext>
                </a:extLst>
              </p:cNvPr>
              <p:cNvSpPr txBox="1"/>
              <p:nvPr/>
            </p:nvSpPr>
            <p:spPr>
              <a:xfrm>
                <a:off x="4263417" y="1396071"/>
                <a:ext cx="1650380" cy="30777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Analyze Network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7BAFAC1-2484-9128-462C-DB355B4984C7}"/>
                </a:ext>
              </a:extLst>
            </p:cNvPr>
            <p:cNvGrpSpPr/>
            <p:nvPr/>
          </p:nvGrpSpPr>
          <p:grpSpPr>
            <a:xfrm>
              <a:off x="2682867" y="1555528"/>
              <a:ext cx="1849357" cy="2844636"/>
              <a:chOff x="2426728" y="1744266"/>
              <a:chExt cx="1659298" cy="284463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1A5288-F38B-44C9-C46E-D0006304AA87}"/>
                  </a:ext>
                </a:extLst>
              </p:cNvPr>
              <p:cNvSpPr txBox="1"/>
              <p:nvPr/>
            </p:nvSpPr>
            <p:spPr>
              <a:xfrm>
                <a:off x="2426728" y="2065134"/>
                <a:ext cx="1650380" cy="2523768"/>
              </a:xfrm>
              <a:prstGeom prst="rect">
                <a:avLst/>
              </a:prstGeom>
              <a:solidFill>
                <a:schemeClr val="accent6">
                  <a:alpha val="37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Find </a:t>
                </a:r>
                <a:r>
                  <a:rPr lang="en-US" sz="12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common targets </a:t>
                </a:r>
                <a:r>
                  <a:rPr 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between both lists</a:t>
                </a:r>
              </a:p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Obtain </a:t>
                </a:r>
                <a:r>
                  <a:rPr lang="en-US" sz="12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PPI Interaction Network</a:t>
                </a:r>
              </a:p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Graph  the network </a:t>
                </a:r>
              </a:p>
              <a:p>
                <a:pPr algn="ctr"/>
                <a:endParaRPr lang="en-US" sz="11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100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Python</a:t>
                </a:r>
              </a:p>
              <a:p>
                <a:pPr algn="ctr"/>
                <a:r>
                  <a:rPr lang="en-US" sz="1100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STRING database</a:t>
                </a:r>
              </a:p>
              <a:p>
                <a:pPr algn="ctr"/>
                <a:endParaRPr lang="en-US" sz="11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endParaRPr lang="en-US" sz="11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endParaRPr lang="en-US" sz="11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AEBFF53-EE1C-F753-FD04-16D5202B9B9B}"/>
                  </a:ext>
                </a:extLst>
              </p:cNvPr>
              <p:cNvSpPr txBox="1"/>
              <p:nvPr/>
            </p:nvSpPr>
            <p:spPr>
              <a:xfrm>
                <a:off x="2435646" y="1744266"/>
                <a:ext cx="1650380" cy="30777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PPI Network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AE2ABD-4AD0-58A0-945C-16D1D08245D4}"/>
                </a:ext>
              </a:extLst>
            </p:cNvPr>
            <p:cNvGrpSpPr/>
            <p:nvPr/>
          </p:nvGrpSpPr>
          <p:grpSpPr>
            <a:xfrm>
              <a:off x="311700" y="732051"/>
              <a:ext cx="2130417" cy="2108225"/>
              <a:chOff x="311700" y="682030"/>
              <a:chExt cx="1918544" cy="240934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868FC7-DEB1-791C-593A-094E19D3E054}"/>
                  </a:ext>
                </a:extLst>
              </p:cNvPr>
              <p:cNvSpPr txBox="1"/>
              <p:nvPr/>
            </p:nvSpPr>
            <p:spPr>
              <a:xfrm>
                <a:off x="311700" y="980955"/>
                <a:ext cx="1918544" cy="2110419"/>
              </a:xfrm>
              <a:prstGeom prst="rect">
                <a:avLst/>
              </a:prstGeom>
              <a:solidFill>
                <a:srgbClr val="92D050">
                  <a:alpha val="37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Gather </a:t>
                </a:r>
                <a:r>
                  <a:rPr lang="en-US" sz="12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migraine herbs </a:t>
                </a:r>
                <a:r>
                  <a:rPr 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based on available studies</a:t>
                </a:r>
              </a:p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Gather constituents &amp; known </a:t>
                </a:r>
                <a:r>
                  <a:rPr lang="en-US" sz="12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herb gene-protein targets</a:t>
                </a:r>
              </a:p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100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Batman2.0</a:t>
                </a:r>
              </a:p>
              <a:p>
                <a:pPr algn="ctr"/>
                <a:r>
                  <a:rPr lang="en-US" sz="1100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ETCM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D272B5-449A-B027-3361-932514D3B296}"/>
                  </a:ext>
                </a:extLst>
              </p:cNvPr>
              <p:cNvSpPr txBox="1"/>
              <p:nvPr/>
            </p:nvSpPr>
            <p:spPr>
              <a:xfrm>
                <a:off x="311700" y="682030"/>
                <a:ext cx="1918544" cy="307777"/>
              </a:xfrm>
              <a:prstGeom prst="rect">
                <a:avLst/>
              </a:prstGeom>
              <a:solidFill>
                <a:srgbClr val="92D050">
                  <a:alpha val="75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TCM Herb Targets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72D99E5-DC4D-BE9C-C4FB-F8D82EAF90DF}"/>
                </a:ext>
              </a:extLst>
            </p:cNvPr>
            <p:cNvGrpSpPr/>
            <p:nvPr/>
          </p:nvGrpSpPr>
          <p:grpSpPr>
            <a:xfrm>
              <a:off x="311700" y="3032400"/>
              <a:ext cx="2130417" cy="1369606"/>
              <a:chOff x="311700" y="3289278"/>
              <a:chExt cx="1918544" cy="136960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761E36-F9A6-E902-E469-EE7700E23682}"/>
                  </a:ext>
                </a:extLst>
              </p:cNvPr>
              <p:cNvSpPr txBox="1"/>
              <p:nvPr/>
            </p:nvSpPr>
            <p:spPr>
              <a:xfrm>
                <a:off x="311700" y="3597055"/>
                <a:ext cx="1918544" cy="106182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56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8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200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Gather </a:t>
                </a:r>
                <a:r>
                  <a:rPr lang="en-US" sz="1200" b="1" i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migraine gene-protein targets</a:t>
                </a:r>
              </a:p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r>
                  <a:rPr lang="en-US" sz="1100" i="1" dirty="0" err="1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Disgenet</a:t>
                </a:r>
                <a:endParaRPr lang="en-US" sz="11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algn="ctr"/>
                <a:endParaRPr lang="en-US" sz="800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1D589D-2F87-4295-96F5-363D898B4F01}"/>
                  </a:ext>
                </a:extLst>
              </p:cNvPr>
              <p:cNvSpPr txBox="1"/>
              <p:nvPr/>
            </p:nvSpPr>
            <p:spPr>
              <a:xfrm>
                <a:off x="311700" y="3289278"/>
                <a:ext cx="1918544" cy="307777"/>
              </a:xfrm>
              <a:prstGeom prst="rect">
                <a:avLst/>
              </a:prstGeom>
              <a:solidFill>
                <a:schemeClr val="accent1">
                  <a:lumMod val="75000"/>
                  <a:alpha val="33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Migraine Targets</a:t>
                </a: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5D00F91-580A-75E4-0F9A-2DE8D86045CB}"/>
                </a:ext>
              </a:extLst>
            </p:cNvPr>
            <p:cNvCxnSpPr/>
            <p:nvPr/>
          </p:nvCxnSpPr>
          <p:spPr>
            <a:xfrm>
              <a:off x="6298302" y="2824888"/>
              <a:ext cx="4035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4A79741-DCCB-F30D-E16C-7AC2ED88BA01}"/>
                </a:ext>
              </a:extLst>
            </p:cNvPr>
            <p:cNvCxnSpPr/>
            <p:nvPr/>
          </p:nvCxnSpPr>
          <p:spPr>
            <a:xfrm>
              <a:off x="4370208" y="2824888"/>
              <a:ext cx="4035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DBB7DDD6-1A6B-17B7-94C9-2D6697327325}"/>
                </a:ext>
              </a:extLst>
            </p:cNvPr>
            <p:cNvSpPr/>
            <p:nvPr/>
          </p:nvSpPr>
          <p:spPr>
            <a:xfrm>
              <a:off x="2453454" y="1792224"/>
              <a:ext cx="240751" cy="209610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B7569E0-5EDC-3E0F-321E-FEBDE03CA92F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7363074" y="3323742"/>
              <a:ext cx="0" cy="7398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network of colorful dots and lines&#10;&#10;Description automatically generated">
            <a:extLst>
              <a:ext uri="{FF2B5EF4-FFF2-40B4-BE49-F238E27FC236}">
                <a16:creationId xmlns:a16="http://schemas.microsoft.com/office/drawing/2014/main" id="{C9BE8418-45A7-6143-818E-9BA136DC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410" y="578863"/>
            <a:ext cx="1222642" cy="1159564"/>
          </a:xfrm>
          <a:prstGeom prst="rect">
            <a:avLst/>
          </a:prstGeom>
        </p:spPr>
      </p:pic>
      <p:pic>
        <p:nvPicPr>
          <p:cNvPr id="21" name="Picture 20" descr="A network of dots and lines&#10;&#10;Description automatically generated">
            <a:extLst>
              <a:ext uri="{FF2B5EF4-FFF2-40B4-BE49-F238E27FC236}">
                <a16:creationId xmlns:a16="http://schemas.microsoft.com/office/drawing/2014/main" id="{BFA2C765-F999-8184-E834-5DBAB4FB6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178" y="723876"/>
            <a:ext cx="1288834" cy="967948"/>
          </a:xfrm>
          <a:prstGeom prst="rect">
            <a:avLst/>
          </a:prstGeom>
        </p:spPr>
      </p:pic>
      <p:pic>
        <p:nvPicPr>
          <p:cNvPr id="35" name="Picture 34" descr="A diagram of a network&#10;&#10;Description automatically generated">
            <a:extLst>
              <a:ext uri="{FF2B5EF4-FFF2-40B4-BE49-F238E27FC236}">
                <a16:creationId xmlns:a16="http://schemas.microsoft.com/office/drawing/2014/main" id="{72CB13EE-22B3-4604-7D10-4A6D13E3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889" y="508686"/>
            <a:ext cx="680277" cy="510208"/>
          </a:xfrm>
          <a:prstGeom prst="rect">
            <a:avLst/>
          </a:prstGeom>
        </p:spPr>
      </p:pic>
      <p:pic>
        <p:nvPicPr>
          <p:cNvPr id="37" name="Picture 36" descr="A network of colored lines and dots&#10;&#10;Description automatically generated">
            <a:extLst>
              <a:ext uri="{FF2B5EF4-FFF2-40B4-BE49-F238E27FC236}">
                <a16:creationId xmlns:a16="http://schemas.microsoft.com/office/drawing/2014/main" id="{A9978293-DFE4-622C-8992-6A8BB6C37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213" y="826277"/>
            <a:ext cx="954111" cy="979685"/>
          </a:xfrm>
          <a:prstGeom prst="rect">
            <a:avLst/>
          </a:prstGeom>
        </p:spPr>
      </p:pic>
      <p:pic>
        <p:nvPicPr>
          <p:cNvPr id="42" name="Picture 41" descr="A graph of a number of drugs&#10;&#10;Description automatically generated with medium confidence">
            <a:extLst>
              <a:ext uri="{FF2B5EF4-FFF2-40B4-BE49-F238E27FC236}">
                <a16:creationId xmlns:a16="http://schemas.microsoft.com/office/drawing/2014/main" id="{4CCFC2BB-A1E9-D359-6797-08FD6E39B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107" y="755974"/>
            <a:ext cx="1457250" cy="8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4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825E-10BB-289D-461E-6447AA72A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41" y="68921"/>
            <a:ext cx="8520600" cy="718673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Find TCM Herb Targets</a:t>
            </a:r>
            <a:br>
              <a:rPr lang="en-US" sz="14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Commonly Used TCM Herbs in Migraine</a:t>
            </a:r>
            <a:r>
              <a:rPr lang="en-US" sz="1400" b="1" baseline="30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  <a:endParaRPr lang="en-US" sz="1400" b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1D8821-DC8D-6FF9-6B94-E0AE80F653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52998"/>
              </p:ext>
            </p:extLst>
          </p:nvPr>
        </p:nvGraphicFramePr>
        <p:xfrm>
          <a:off x="233642" y="787596"/>
          <a:ext cx="4338359" cy="3877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202">
                  <a:extLst>
                    <a:ext uri="{9D8B030D-6E8A-4147-A177-3AD203B41FA5}">
                      <a16:colId xmlns:a16="http://schemas.microsoft.com/office/drawing/2014/main" val="1289367665"/>
                    </a:ext>
                  </a:extLst>
                </a:gridCol>
                <a:gridCol w="2241397">
                  <a:extLst>
                    <a:ext uri="{9D8B030D-6E8A-4147-A177-3AD203B41FA5}">
                      <a16:colId xmlns:a16="http://schemas.microsoft.com/office/drawing/2014/main" val="149955597"/>
                    </a:ext>
                  </a:extLst>
                </a:gridCol>
                <a:gridCol w="1014760">
                  <a:extLst>
                    <a:ext uri="{9D8B030D-6E8A-4147-A177-3AD203B41FA5}">
                      <a16:colId xmlns:a16="http://schemas.microsoft.com/office/drawing/2014/main" val="2338063194"/>
                    </a:ext>
                  </a:extLst>
                </a:gridCol>
              </a:tblGrid>
              <a:tr h="467227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Herb </a:t>
                      </a:r>
                      <a:r>
                        <a:rPr lang="en-US" sz="10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(Pin yin)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Genus/Species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132379"/>
                  </a:ext>
                </a:extLst>
              </a:tr>
              <a:tr h="378973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Chuan</a:t>
                      </a: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1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xiong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Ligusticum</a:t>
                      </a:r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striatum (rhizome)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861738"/>
                  </a:ext>
                </a:extLst>
              </a:tr>
              <a:tr h="378973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Bai </a:t>
                      </a:r>
                      <a:r>
                        <a:rPr lang="en-US" sz="11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zhi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Angelica </a:t>
                      </a:r>
                      <a:r>
                        <a:rPr lang="en-US" sz="11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dahaurica</a:t>
                      </a:r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(root)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084921"/>
                  </a:ext>
                </a:extLst>
              </a:tr>
              <a:tr h="378973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Bai shao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Peonia</a:t>
                      </a:r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lactiflora</a:t>
                      </a:r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(root)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47700"/>
                  </a:ext>
                </a:extLst>
              </a:tr>
              <a:tr h="378973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Dang </a:t>
                      </a:r>
                      <a:r>
                        <a:rPr lang="en-US" sz="11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gui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Angelica sinensis (root)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96506"/>
                  </a:ext>
                </a:extLst>
              </a:tr>
              <a:tr h="378973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Chai hu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Bupleurum </a:t>
                      </a:r>
                      <a:r>
                        <a:rPr lang="en-US" sz="11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chinense</a:t>
                      </a:r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(root)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803919"/>
                  </a:ext>
                </a:extLst>
              </a:tr>
              <a:tr h="378973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Tian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Gastrodia</a:t>
                      </a:r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elata</a:t>
                      </a:r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(rhizome)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63074"/>
                  </a:ext>
                </a:extLst>
              </a:tr>
              <a:tr h="378973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Gou </a:t>
                      </a:r>
                      <a:r>
                        <a:rPr lang="en-US" sz="11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teng</a:t>
                      </a: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Uncaria</a:t>
                      </a:r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1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rhynachophylla</a:t>
                      </a:r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(rhizome)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271615"/>
                  </a:ext>
                </a:extLst>
              </a:tr>
              <a:tr h="378973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Xi </a:t>
                      </a:r>
                      <a:r>
                        <a:rPr lang="en-US" sz="11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xin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Asarum </a:t>
                      </a:r>
                      <a:r>
                        <a:rPr lang="en-US" sz="11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sieboldii</a:t>
                      </a:r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(herb)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008729"/>
                  </a:ext>
                </a:extLst>
              </a:tr>
              <a:tr h="378973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Jing </a:t>
                      </a:r>
                      <a:r>
                        <a:rPr lang="en-US" sz="1100" b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jie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1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Schizonepeta</a:t>
                      </a:r>
                      <a:r>
                        <a:rPr lang="en-US" sz="1100" i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tenuifolia (herb)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521810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A74A06B-CD80-5CB5-C01B-399E2C3AE898}"/>
              </a:ext>
            </a:extLst>
          </p:cNvPr>
          <p:cNvGrpSpPr/>
          <p:nvPr/>
        </p:nvGrpSpPr>
        <p:grpSpPr>
          <a:xfrm>
            <a:off x="4654355" y="787596"/>
            <a:ext cx="1296100" cy="3877983"/>
            <a:chOff x="4571997" y="902031"/>
            <a:chExt cx="1296100" cy="3794760"/>
          </a:xfrm>
        </p:grpSpPr>
        <p:pic>
          <p:nvPicPr>
            <p:cNvPr id="4098" name="Picture 2" descr="Bupleurum (Chai Hu) | White Rabbit Institute of Healing">
              <a:extLst>
                <a:ext uri="{FF2B5EF4-FFF2-40B4-BE49-F238E27FC236}">
                  <a16:creationId xmlns:a16="http://schemas.microsoft.com/office/drawing/2014/main" id="{6EC68332-09CF-5656-EA4E-5CD080A49E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8" y="2798263"/>
              <a:ext cx="1296097" cy="868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huan Xiong Cha Tiao San, Chuanxiong Powder to Be Taken with Green Tea">
              <a:extLst>
                <a:ext uri="{FF2B5EF4-FFF2-40B4-BE49-F238E27FC236}">
                  <a16:creationId xmlns:a16="http://schemas.microsoft.com/office/drawing/2014/main" id="{E2D409A1-8577-54C0-BA4F-195FFC9B1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9" y="902031"/>
              <a:ext cx="1296098" cy="972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Single Herbs: Baishao (Paeonia lactiflora)">
              <a:extLst>
                <a:ext uri="{FF2B5EF4-FFF2-40B4-BE49-F238E27FC236}">
                  <a16:creationId xmlns:a16="http://schemas.microsoft.com/office/drawing/2014/main" id="{074D0BDB-40FB-CE14-E481-D5977DE50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8" y="1874105"/>
              <a:ext cx="1296097" cy="924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Tian Ma (Gastrodia rhizomes) in Chinese Medicine">
              <a:extLst>
                <a:ext uri="{FF2B5EF4-FFF2-40B4-BE49-F238E27FC236}">
                  <a16:creationId xmlns:a16="http://schemas.microsoft.com/office/drawing/2014/main" id="{18144520-FEC7-4D87-3974-2D8CEDED6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1997" y="3644355"/>
              <a:ext cx="1296099" cy="1052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7BA85E7-918B-66AE-8D37-1ABB197AB83A}"/>
              </a:ext>
            </a:extLst>
          </p:cNvPr>
          <p:cNvSpPr txBox="1"/>
          <p:nvPr/>
        </p:nvSpPr>
        <p:spPr>
          <a:xfrm>
            <a:off x="6032808" y="787598"/>
            <a:ext cx="3010830" cy="3877985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Compounds </a:t>
            </a: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full herb list 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Batman2.0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Adjusted p-value: 0.05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Druggable score: 0.9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Unique constituents: </a:t>
            </a: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2332 (!)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 targets: </a:t>
            </a: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6587 (!)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ETCM</a:t>
            </a:r>
          </a:p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Encyclopedia of Traditional Chinese Medicine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Can’t adjust druggable scores, etc.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Unique constituents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506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 targets: </a:t>
            </a:r>
            <a:r>
              <a:rPr lang="en-US" sz="1200" b="1" dirty="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751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Other databases mentioned in literature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longer are active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Can’t be loaded </a:t>
            </a:r>
            <a:endParaRPr lang="en-US" sz="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5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9961D-ACD4-B8D1-5D89-3776AB779612}"/>
              </a:ext>
            </a:extLst>
          </p:cNvPr>
          <p:cNvSpPr txBox="1"/>
          <p:nvPr/>
        </p:nvSpPr>
        <p:spPr>
          <a:xfrm>
            <a:off x="184741" y="4683657"/>
            <a:ext cx="8609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1)  </a:t>
            </a:r>
            <a:r>
              <a:rPr lang="en-US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Lyu</a:t>
            </a:r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S, Zhang CS, Guo X, Zhang AL, Sun J, Lu C, </a:t>
            </a:r>
            <a:r>
              <a:rPr lang="en-US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Xue</a:t>
            </a:r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CC, Luo X. Oral Chinese Herbal Medicine as Prophylactic Treatment for Episodic Migraine in Adults: A Systematic Review and Meta-Analysis of Randomized Controlled Trials. Evid Based Complement Alternat Med. 2020 Dec 28;2020:5181587</a:t>
            </a:r>
          </a:p>
        </p:txBody>
      </p:sp>
    </p:spTree>
    <p:extLst>
      <p:ext uri="{BB962C8B-B14F-4D97-AF65-F5344CB8AC3E}">
        <p14:creationId xmlns:p14="http://schemas.microsoft.com/office/powerpoint/2010/main" val="51374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86B0-E59E-DCF3-70FE-2177C3CD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78" y="208761"/>
            <a:ext cx="8335343" cy="775329"/>
          </a:xfrm>
        </p:spPr>
        <p:txBody>
          <a:bodyPr>
            <a:normAutofit fontScale="90000"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TCM Herb &amp; Migraine Target Overlap</a:t>
            </a:r>
            <a:br>
              <a:rPr lang="en-US" sz="20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</a:t>
            </a:r>
            <a:r>
              <a:rPr lang="en-US" sz="1400" b="1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Disgenet</a:t>
            </a:r>
            <a:r>
              <a:rPr lang="en-US" sz="1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database to obtain migraine targets (‘Common migraine’) </a:t>
            </a:r>
            <a:br>
              <a:rPr lang="en-US" sz="14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sz="20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2000" b="1" dirty="0">
              <a:solidFill>
                <a:srgbClr val="7030A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B05BF-3A62-2FEC-3250-4BACE239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76348"/>
            <a:ext cx="3781166" cy="2590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53958-B6C1-4274-1CED-423CA77AA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71" y="1276350"/>
            <a:ext cx="3438448" cy="2729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A3A270-4944-BE65-72D4-1DA84AF20697}"/>
              </a:ext>
            </a:extLst>
          </p:cNvPr>
          <p:cNvSpPr txBox="1"/>
          <p:nvPr/>
        </p:nvSpPr>
        <p:spPr>
          <a:xfrm>
            <a:off x="4984595" y="4159405"/>
            <a:ext cx="3490332" cy="523220"/>
          </a:xfrm>
          <a:prstGeom prst="rect">
            <a:avLst/>
          </a:prstGeom>
          <a:solidFill>
            <a:srgbClr val="FFC000">
              <a:alpha val="4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 gene list for further analysis</a:t>
            </a:r>
          </a:p>
          <a:p>
            <a:pPr algn="ctr"/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Overlap Targets (OT)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630771-6F92-ED26-EB90-B60E130482B3}"/>
              </a:ext>
            </a:extLst>
          </p:cNvPr>
          <p:cNvCxnSpPr/>
          <p:nvPr/>
        </p:nvCxnSpPr>
        <p:spPr>
          <a:xfrm>
            <a:off x="6623824" y="2810107"/>
            <a:ext cx="0" cy="128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455C67-414F-145C-63BF-2185227F2F17}"/>
              </a:ext>
            </a:extLst>
          </p:cNvPr>
          <p:cNvCxnSpPr/>
          <p:nvPr/>
        </p:nvCxnSpPr>
        <p:spPr>
          <a:xfrm>
            <a:off x="5715000" y="686221"/>
            <a:ext cx="218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017F4F-CEA4-E8C6-E29A-C104DE4D66B3}"/>
              </a:ext>
            </a:extLst>
          </p:cNvPr>
          <p:cNvSpPr txBox="1"/>
          <p:nvPr/>
        </p:nvSpPr>
        <p:spPr>
          <a:xfrm>
            <a:off x="5933661" y="547721"/>
            <a:ext cx="2313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512 migraine-associated genes</a:t>
            </a:r>
          </a:p>
        </p:txBody>
      </p:sp>
    </p:spTree>
    <p:extLst>
      <p:ext uri="{BB962C8B-B14F-4D97-AF65-F5344CB8AC3E}">
        <p14:creationId xmlns:p14="http://schemas.microsoft.com/office/powerpoint/2010/main" val="23662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9CA01-5F25-BB04-FAF8-AC2F1DF4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69" y="183662"/>
            <a:ext cx="8520600" cy="5727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Overlap Targets (OT)-PPI Network</a:t>
            </a:r>
          </a:p>
        </p:txBody>
      </p:sp>
      <p:pic>
        <p:nvPicPr>
          <p:cNvPr id="4" name="Picture 3" descr="A network of colorful dots and lines&#10;&#10;Description automatically generated">
            <a:extLst>
              <a:ext uri="{FF2B5EF4-FFF2-40B4-BE49-F238E27FC236}">
                <a16:creationId xmlns:a16="http://schemas.microsoft.com/office/drawing/2014/main" id="{A0AC3EF6-7BBD-7C58-73E0-93258906E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14" y="355729"/>
            <a:ext cx="4417785" cy="41898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1C608-D51B-D0B4-EA8C-5E70604376D8}"/>
              </a:ext>
            </a:extLst>
          </p:cNvPr>
          <p:cNvSpPr txBox="1"/>
          <p:nvPr/>
        </p:nvSpPr>
        <p:spPr>
          <a:xfrm>
            <a:off x="5720374" y="4572327"/>
            <a:ext cx="21638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</a:p>
          <a:p>
            <a:pPr algn="ctr"/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https://string-</a:t>
            </a:r>
            <a:r>
              <a:rPr lang="en-US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db.org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1A314-0455-FB63-D42F-9DAEEBF846AA}"/>
              </a:ext>
            </a:extLst>
          </p:cNvPr>
          <p:cNvSpPr txBox="1"/>
          <p:nvPr/>
        </p:nvSpPr>
        <p:spPr>
          <a:xfrm>
            <a:off x="346069" y="650577"/>
            <a:ext cx="34916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Nodes: 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Edges: 543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Components: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Avg. node degree: 13.2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Avg. local clustering coefficient: 0.579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4E8549-75CE-6B0C-3D6A-B3A92500892C}"/>
              </a:ext>
            </a:extLst>
          </p:cNvPr>
          <p:cNvSpPr txBox="1"/>
          <p:nvPr/>
        </p:nvSpPr>
        <p:spPr>
          <a:xfrm>
            <a:off x="579862" y="4572326"/>
            <a:ext cx="3223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ShinyGO</a:t>
            </a: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0.80</a:t>
            </a:r>
          </a:p>
          <a:p>
            <a:pPr algn="ctr"/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http://</a:t>
            </a:r>
            <a:r>
              <a:rPr lang="en-US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bioinformatics.sdstate.edu</a:t>
            </a:r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/go/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DB3AEBE-C7DF-08A6-A249-F8AD0F56FA1F}"/>
              </a:ext>
            </a:extLst>
          </p:cNvPr>
          <p:cNvGrpSpPr/>
          <p:nvPr/>
        </p:nvGrpSpPr>
        <p:grpSpPr>
          <a:xfrm>
            <a:off x="346069" y="1919649"/>
            <a:ext cx="3762887" cy="2714923"/>
            <a:chOff x="310186" y="1830670"/>
            <a:chExt cx="3762887" cy="2714923"/>
          </a:xfrm>
        </p:grpSpPr>
        <p:pic>
          <p:nvPicPr>
            <p:cNvPr id="5" name="Picture 4" descr="A graph of a number of pathways&#10;&#10;Description automatically generated with medium confidence">
              <a:extLst>
                <a:ext uri="{FF2B5EF4-FFF2-40B4-BE49-F238E27FC236}">
                  <a16:creationId xmlns:a16="http://schemas.microsoft.com/office/drawing/2014/main" id="{B308207E-6CA6-EA3C-BA87-934A7053A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186" y="2092280"/>
              <a:ext cx="3762887" cy="223449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986AB9-55E8-AFD6-96A2-E59F91E0D4B4}"/>
                </a:ext>
              </a:extLst>
            </p:cNvPr>
            <p:cNvSpPr txBox="1"/>
            <p:nvPr/>
          </p:nvSpPr>
          <p:spPr>
            <a:xfrm>
              <a:off x="2940012" y="4314761"/>
              <a:ext cx="11330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Number of Genes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AE4DDD-86DC-125B-AE58-7D4A9CD2C3DD}"/>
                </a:ext>
              </a:extLst>
            </p:cNvPr>
            <p:cNvSpPr txBox="1"/>
            <p:nvPr/>
          </p:nvSpPr>
          <p:spPr>
            <a:xfrm>
              <a:off x="1965977" y="1830670"/>
              <a:ext cx="21070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Major KEGG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707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2D9F-40A6-346D-3234-EA69BE003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06871"/>
            <a:ext cx="8520600" cy="5727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 </a:t>
            </a:r>
            <a:r>
              <a:rPr lang="en-US" sz="2000" b="1" dirty="0" err="1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Reacfoam</a:t>
            </a:r>
            <a:r>
              <a:rPr lang="en-US" sz="20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(https://</a:t>
            </a:r>
            <a:r>
              <a:rPr lang="en-US" sz="12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reactome.org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/)</a:t>
            </a:r>
          </a:p>
        </p:txBody>
      </p:sp>
      <p:pic>
        <p:nvPicPr>
          <p:cNvPr id="7" name="Picture 6" descr="A chart of different types of information&#10;&#10;Description automatically generated">
            <a:extLst>
              <a:ext uri="{FF2B5EF4-FFF2-40B4-BE49-F238E27FC236}">
                <a16:creationId xmlns:a16="http://schemas.microsoft.com/office/drawing/2014/main" id="{5770A465-80BC-C606-4D0E-851E8345B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540722"/>
            <a:ext cx="8520600" cy="44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45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D4C4-023E-A762-D6CD-0E7DAAA2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8485"/>
            <a:ext cx="8520600" cy="5727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OT-PPI Betweenness Centrality</a:t>
            </a:r>
          </a:p>
        </p:txBody>
      </p:sp>
      <p:pic>
        <p:nvPicPr>
          <p:cNvPr id="5" name="Picture 4" descr="A network diagram with many dots and lines&#10;&#10;Description automatically generated">
            <a:extLst>
              <a:ext uri="{FF2B5EF4-FFF2-40B4-BE49-F238E27FC236}">
                <a16:creationId xmlns:a16="http://schemas.microsoft.com/office/drawing/2014/main" id="{E96FE4BC-3CCA-001C-D49C-1CE1E7BE4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498" y="980393"/>
            <a:ext cx="4506648" cy="2842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A8C84-E9FB-8799-E43C-2FB558437192}"/>
              </a:ext>
            </a:extLst>
          </p:cNvPr>
          <p:cNvSpPr txBox="1"/>
          <p:nvPr/>
        </p:nvSpPr>
        <p:spPr>
          <a:xfrm>
            <a:off x="293461" y="751798"/>
            <a:ext cx="3491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Nodes: 20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(Used top 20 genes)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Edges: 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Avg. node degree: 9.5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Avg. local clustering coefficient: 0.662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A9F85-5267-B51D-CEBD-DD5281480690}"/>
              </a:ext>
            </a:extLst>
          </p:cNvPr>
          <p:cNvSpPr txBox="1"/>
          <p:nvPr/>
        </p:nvSpPr>
        <p:spPr>
          <a:xfrm>
            <a:off x="5991116" y="4413192"/>
            <a:ext cx="21638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</a:p>
          <a:p>
            <a:pPr algn="ctr"/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https://string-</a:t>
            </a:r>
            <a:r>
              <a:rPr lang="en-US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db.org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2EE01A-5E96-8E3D-38F8-A1547882C785}"/>
              </a:ext>
            </a:extLst>
          </p:cNvPr>
          <p:cNvSpPr txBox="1"/>
          <p:nvPr/>
        </p:nvSpPr>
        <p:spPr>
          <a:xfrm>
            <a:off x="579862" y="4572326"/>
            <a:ext cx="3223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ShinyGO</a:t>
            </a: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0.80</a:t>
            </a:r>
          </a:p>
          <a:p>
            <a:pPr algn="ctr"/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http://</a:t>
            </a:r>
            <a:r>
              <a:rPr lang="en-US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bioinformatics.sdstate.edu</a:t>
            </a:r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/go/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D67FC4-8C5E-6716-9317-DAD0B9A93423}"/>
              </a:ext>
            </a:extLst>
          </p:cNvPr>
          <p:cNvGrpSpPr/>
          <p:nvPr/>
        </p:nvGrpSpPr>
        <p:grpSpPr>
          <a:xfrm>
            <a:off x="293461" y="1725649"/>
            <a:ext cx="4049068" cy="2846677"/>
            <a:chOff x="413602" y="1791036"/>
            <a:chExt cx="4049068" cy="2846677"/>
          </a:xfrm>
        </p:grpSpPr>
        <p:pic>
          <p:nvPicPr>
            <p:cNvPr id="9" name="Picture 8" descr="A graph of a number of different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79D0A430-140B-50E2-86E2-187089A42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602" y="2004563"/>
              <a:ext cx="4049068" cy="24023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88D767-CE37-D408-F04D-4A58FD0F0505}"/>
                </a:ext>
              </a:extLst>
            </p:cNvPr>
            <p:cNvSpPr txBox="1"/>
            <p:nvPr/>
          </p:nvSpPr>
          <p:spPr>
            <a:xfrm>
              <a:off x="2183319" y="1791036"/>
              <a:ext cx="210709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Major KEGG Pathways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AB9580-D798-0E5D-BD1B-1C7F54F103B3}"/>
                </a:ext>
              </a:extLst>
            </p:cNvPr>
            <p:cNvSpPr txBox="1"/>
            <p:nvPr/>
          </p:nvSpPr>
          <p:spPr>
            <a:xfrm>
              <a:off x="3236867" y="4406881"/>
              <a:ext cx="11330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Number of Genes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1FB7218-79FB-3498-BB27-F00785630154}"/>
              </a:ext>
            </a:extLst>
          </p:cNvPr>
          <p:cNvSpPr txBox="1"/>
          <p:nvPr/>
        </p:nvSpPr>
        <p:spPr>
          <a:xfrm>
            <a:off x="4520172" y="766040"/>
            <a:ext cx="1064095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20 Genes</a:t>
            </a:r>
          </a:p>
          <a:p>
            <a:endParaRPr lang="en-US" sz="11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AKT1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ALB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IL6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COMT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GRIN2B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DRD2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MTHFR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TYMS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MAOB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TRPV1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SLC1A2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SLC2A1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TNF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GRIN2A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IL1B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PTGS2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ACE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ATP1A3</a:t>
            </a:r>
          </a:p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CYP2D6</a:t>
            </a:r>
          </a:p>
          <a:p>
            <a:endParaRPr lang="en-US" sz="1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9DCD1-07B8-175D-B84B-FFEAE229E135}"/>
              </a:ext>
            </a:extLst>
          </p:cNvPr>
          <p:cNvSpPr txBox="1"/>
          <p:nvPr/>
        </p:nvSpPr>
        <p:spPr>
          <a:xfrm>
            <a:off x="396354" y="4278022"/>
            <a:ext cx="2449987" cy="276999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DA, 5HT, inflammation pathways</a:t>
            </a:r>
          </a:p>
        </p:txBody>
      </p:sp>
    </p:spTree>
    <p:extLst>
      <p:ext uri="{BB962C8B-B14F-4D97-AF65-F5344CB8AC3E}">
        <p14:creationId xmlns:p14="http://schemas.microsoft.com/office/powerpoint/2010/main" val="3423003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D4C4-023E-A762-D6CD-0E7DAAA2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8485"/>
            <a:ext cx="8520600" cy="5727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OT-PPI Cluster Analysis: Cluster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A8C84-E9FB-8799-E43C-2FB558437192}"/>
              </a:ext>
            </a:extLst>
          </p:cNvPr>
          <p:cNvSpPr txBox="1"/>
          <p:nvPr/>
        </p:nvSpPr>
        <p:spPr>
          <a:xfrm>
            <a:off x="311700" y="657975"/>
            <a:ext cx="4716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MCL (Markov) Clustering: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Detected 10 Clusters</a:t>
            </a:r>
          </a:p>
        </p:txBody>
      </p:sp>
      <p:pic>
        <p:nvPicPr>
          <p:cNvPr id="4" name="Picture 3" descr="A network of dots and lines&#10;&#10;Description automatically generated">
            <a:extLst>
              <a:ext uri="{FF2B5EF4-FFF2-40B4-BE49-F238E27FC236}">
                <a16:creationId xmlns:a16="http://schemas.microsoft.com/office/drawing/2014/main" id="{A4D42CE3-E8FC-278D-98B9-12389519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88" y="326219"/>
            <a:ext cx="5381477" cy="4041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689DDA-7526-0CF7-8872-AB35D9A5B1DB}"/>
              </a:ext>
            </a:extLst>
          </p:cNvPr>
          <p:cNvSpPr txBox="1"/>
          <p:nvPr/>
        </p:nvSpPr>
        <p:spPr>
          <a:xfrm>
            <a:off x="4750905" y="4391359"/>
            <a:ext cx="36129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nodes | 153 edges</a:t>
            </a:r>
            <a:endParaRPr lang="en-US" sz="1000" dirty="0"/>
          </a:p>
          <a:p>
            <a:pPr algn="ctr"/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https://string-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db.org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84013C-F430-3BD4-194B-4037CB6B3BE5}"/>
              </a:ext>
            </a:extLst>
          </p:cNvPr>
          <p:cNvSpPr txBox="1"/>
          <p:nvPr/>
        </p:nvSpPr>
        <p:spPr>
          <a:xfrm>
            <a:off x="396354" y="4208526"/>
            <a:ext cx="3643688" cy="276999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Inflammation, Vascular, Estrogen Signaling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C418E7-E28D-F6B1-0C97-8A0C0BD40F7D}"/>
              </a:ext>
            </a:extLst>
          </p:cNvPr>
          <p:cNvGrpSpPr/>
          <p:nvPr/>
        </p:nvGrpSpPr>
        <p:grpSpPr>
          <a:xfrm>
            <a:off x="129209" y="1189117"/>
            <a:ext cx="4178638" cy="2932608"/>
            <a:chOff x="311699" y="1169251"/>
            <a:chExt cx="4179299" cy="2932608"/>
          </a:xfrm>
        </p:grpSpPr>
        <p:pic>
          <p:nvPicPr>
            <p:cNvPr id="5" name="Picture 4" descr="A graph of a number of pathways&#10;&#10;Description automatically generated with medium confidence">
              <a:extLst>
                <a:ext uri="{FF2B5EF4-FFF2-40B4-BE49-F238E27FC236}">
                  <a16:creationId xmlns:a16="http://schemas.microsoft.com/office/drawing/2014/main" id="{1622CFE1-C65F-F5D6-19E4-D7949EA6D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699" y="1376820"/>
              <a:ext cx="4179299" cy="24916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D72444-998A-5636-573C-DC016E047627}"/>
                </a:ext>
              </a:extLst>
            </p:cNvPr>
            <p:cNvSpPr txBox="1"/>
            <p:nvPr/>
          </p:nvSpPr>
          <p:spPr>
            <a:xfrm>
              <a:off x="2092997" y="1169251"/>
              <a:ext cx="22769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Major  KEGG Pathways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983B86-1F57-B3E8-7181-EA769793873F}"/>
                </a:ext>
              </a:extLst>
            </p:cNvPr>
            <p:cNvSpPr txBox="1"/>
            <p:nvPr/>
          </p:nvSpPr>
          <p:spPr>
            <a:xfrm>
              <a:off x="3236867" y="3871027"/>
              <a:ext cx="113306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Number of Genes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989884-CBDE-EC29-43F3-91E521FE6051}"/>
              </a:ext>
            </a:extLst>
          </p:cNvPr>
          <p:cNvSpPr txBox="1"/>
          <p:nvPr/>
        </p:nvSpPr>
        <p:spPr>
          <a:xfrm>
            <a:off x="579862" y="4572326"/>
            <a:ext cx="3223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ShinyGO</a:t>
            </a: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0.80</a:t>
            </a:r>
          </a:p>
          <a:p>
            <a:pPr algn="ctr"/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http://</a:t>
            </a:r>
            <a:r>
              <a:rPr lang="en-US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bioinformatics.sdstate.edu</a:t>
            </a:r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/go/</a:t>
            </a:r>
          </a:p>
        </p:txBody>
      </p:sp>
    </p:spTree>
    <p:extLst>
      <p:ext uri="{BB962C8B-B14F-4D97-AF65-F5344CB8AC3E}">
        <p14:creationId xmlns:p14="http://schemas.microsoft.com/office/powerpoint/2010/main" val="1861254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D4C4-023E-A762-D6CD-0E7DAAA2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8485"/>
            <a:ext cx="8520600" cy="5727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OT-PPI Cluster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A8C84-E9FB-8799-E43C-2FB558437192}"/>
              </a:ext>
            </a:extLst>
          </p:cNvPr>
          <p:cNvSpPr txBox="1"/>
          <p:nvPr/>
        </p:nvSpPr>
        <p:spPr>
          <a:xfrm>
            <a:off x="287664" y="669150"/>
            <a:ext cx="471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MCL (Markov) Clustering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89DDA-7526-0CF7-8872-AB35D9A5B1DB}"/>
              </a:ext>
            </a:extLst>
          </p:cNvPr>
          <p:cNvSpPr txBox="1"/>
          <p:nvPr/>
        </p:nvSpPr>
        <p:spPr>
          <a:xfrm>
            <a:off x="4634270" y="4350745"/>
            <a:ext cx="36129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 nodes | 56 edges</a:t>
            </a:r>
            <a:endParaRPr lang="en-US" sz="1000" dirty="0"/>
          </a:p>
          <a:p>
            <a:pPr algn="ctr"/>
            <a:r>
              <a:rPr lang="en-US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https://string-</a:t>
            </a:r>
            <a:r>
              <a:rPr lang="en-US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db.org</a:t>
            </a:r>
            <a:endParaRPr lang="en-US" sz="1100" dirty="0"/>
          </a:p>
        </p:txBody>
      </p:sp>
      <p:pic>
        <p:nvPicPr>
          <p:cNvPr id="5" name="Picture 4" descr="A network of lines and dots&#10;&#10;Description automatically generated">
            <a:extLst>
              <a:ext uri="{FF2B5EF4-FFF2-40B4-BE49-F238E27FC236}">
                <a16:creationId xmlns:a16="http://schemas.microsoft.com/office/drawing/2014/main" id="{D9C0F415-030B-4534-92CE-D57436B29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01" y="772104"/>
            <a:ext cx="4831135" cy="3456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236457-8C27-27B9-8CF9-1CB45E440EDB}"/>
              </a:ext>
            </a:extLst>
          </p:cNvPr>
          <p:cNvSpPr txBox="1"/>
          <p:nvPr/>
        </p:nvSpPr>
        <p:spPr>
          <a:xfrm>
            <a:off x="450045" y="4193034"/>
            <a:ext cx="4625384" cy="276999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5HT, DA Signaling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42C82-5939-3F35-AC8C-59EB6A3B7E79}"/>
              </a:ext>
            </a:extLst>
          </p:cNvPr>
          <p:cNvSpPr txBox="1"/>
          <p:nvPr/>
        </p:nvSpPr>
        <p:spPr>
          <a:xfrm>
            <a:off x="1396216" y="1075620"/>
            <a:ext cx="22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Major  KEGG Pathways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4FE5C-F004-6843-18D0-6151B355457C}"/>
              </a:ext>
            </a:extLst>
          </p:cNvPr>
          <p:cNvSpPr txBox="1"/>
          <p:nvPr/>
        </p:nvSpPr>
        <p:spPr>
          <a:xfrm>
            <a:off x="579862" y="4572326"/>
            <a:ext cx="3223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ShinyGO</a:t>
            </a: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0.80</a:t>
            </a:r>
          </a:p>
          <a:p>
            <a:pPr algn="ctr"/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http://</a:t>
            </a:r>
            <a:r>
              <a:rPr lang="en-US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bioinformatics.sdstate.edu</a:t>
            </a:r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/go/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E211C-EDCF-C29F-8F2D-D87A9533041F}"/>
              </a:ext>
            </a:extLst>
          </p:cNvPr>
          <p:cNvSpPr txBox="1"/>
          <p:nvPr/>
        </p:nvSpPr>
        <p:spPr>
          <a:xfrm>
            <a:off x="3458760" y="3883924"/>
            <a:ext cx="11328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 of Genes</a:t>
            </a:r>
          </a:p>
        </p:txBody>
      </p:sp>
      <p:pic>
        <p:nvPicPr>
          <p:cNvPr id="15" name="Picture 14" descr="A graph with red and blue bars&#10;&#10;Description automatically generated">
            <a:extLst>
              <a:ext uri="{FF2B5EF4-FFF2-40B4-BE49-F238E27FC236}">
                <a16:creationId xmlns:a16="http://schemas.microsoft.com/office/drawing/2014/main" id="{916AA57B-7397-773B-F3FA-423239FC7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0" y="1314535"/>
            <a:ext cx="4360494" cy="26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2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D4C4-023E-A762-D6CD-0E7DAAA2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848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OT-PPI Cluster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A8C84-E9FB-8799-E43C-2FB558437192}"/>
              </a:ext>
            </a:extLst>
          </p:cNvPr>
          <p:cNvSpPr txBox="1"/>
          <p:nvPr/>
        </p:nvSpPr>
        <p:spPr>
          <a:xfrm>
            <a:off x="335736" y="767970"/>
            <a:ext cx="471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MCL (Markov) Clustering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89DDA-7526-0CF7-8872-AB35D9A5B1DB}"/>
              </a:ext>
            </a:extLst>
          </p:cNvPr>
          <p:cNvSpPr txBox="1"/>
          <p:nvPr/>
        </p:nvSpPr>
        <p:spPr>
          <a:xfrm>
            <a:off x="4572000" y="4357480"/>
            <a:ext cx="36129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 nodes | 64 edges</a:t>
            </a:r>
            <a:endParaRPr lang="en-US" sz="1000" dirty="0"/>
          </a:p>
          <a:p>
            <a:pPr algn="ctr"/>
            <a:r>
              <a:rPr lang="en-US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https://string-</a:t>
            </a:r>
            <a:r>
              <a:rPr lang="en-US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db.org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36457-8C27-27B9-8CF9-1CB45E440EDB}"/>
              </a:ext>
            </a:extLst>
          </p:cNvPr>
          <p:cNvSpPr txBox="1"/>
          <p:nvPr/>
        </p:nvSpPr>
        <p:spPr>
          <a:xfrm>
            <a:off x="335736" y="4229638"/>
            <a:ext cx="4061516" cy="276999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GABA, Glu, DA Pathways</a:t>
            </a:r>
          </a:p>
        </p:txBody>
      </p:sp>
      <p:pic>
        <p:nvPicPr>
          <p:cNvPr id="4" name="Picture 3" descr="A network of colored lines and dots&#10;&#10;Description automatically generated">
            <a:extLst>
              <a:ext uri="{FF2B5EF4-FFF2-40B4-BE49-F238E27FC236}">
                <a16:creationId xmlns:a16="http://schemas.microsoft.com/office/drawing/2014/main" id="{1DABAFFC-696C-AC51-9D86-5C3559DA5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324" y="1047363"/>
            <a:ext cx="6430319" cy="2744540"/>
          </a:xfrm>
          <a:prstGeom prst="rect">
            <a:avLst/>
          </a:prstGeom>
        </p:spPr>
      </p:pic>
      <p:pic>
        <p:nvPicPr>
          <p:cNvPr id="5" name="Picture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E14CAFBE-15FE-C305-C228-C288D785A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36" y="1453401"/>
            <a:ext cx="4061517" cy="2407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37C39A-2CE6-8CE7-95D2-97EA544B9844}"/>
              </a:ext>
            </a:extLst>
          </p:cNvPr>
          <p:cNvSpPr txBox="1"/>
          <p:nvPr/>
        </p:nvSpPr>
        <p:spPr>
          <a:xfrm>
            <a:off x="682395" y="4606099"/>
            <a:ext cx="3223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ShinyGO</a:t>
            </a: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0.80</a:t>
            </a:r>
          </a:p>
          <a:p>
            <a:pPr algn="ctr"/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http://</a:t>
            </a:r>
            <a:r>
              <a:rPr lang="en-US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bioinformatics.sdstate.edu</a:t>
            </a:r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/go/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B4B63-8A01-9A02-AE98-8D2CD08F124E}"/>
              </a:ext>
            </a:extLst>
          </p:cNvPr>
          <p:cNvSpPr txBox="1"/>
          <p:nvPr/>
        </p:nvSpPr>
        <p:spPr>
          <a:xfrm>
            <a:off x="3339490" y="3899344"/>
            <a:ext cx="11328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 of Genes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61246A-110D-4DF1-4798-ADC291A6431D}"/>
              </a:ext>
            </a:extLst>
          </p:cNvPr>
          <p:cNvSpPr txBox="1"/>
          <p:nvPr/>
        </p:nvSpPr>
        <p:spPr>
          <a:xfrm>
            <a:off x="1366399" y="1209523"/>
            <a:ext cx="22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Major  KEGG Pathways</a:t>
            </a:r>
          </a:p>
        </p:txBody>
      </p:sp>
    </p:spTree>
    <p:extLst>
      <p:ext uri="{BB962C8B-B14F-4D97-AF65-F5344CB8AC3E}">
        <p14:creationId xmlns:p14="http://schemas.microsoft.com/office/powerpoint/2010/main" val="150560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7D4C4-023E-A762-D6CD-0E7DAAA2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848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OT-PPI Cluster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A8C84-E9FB-8799-E43C-2FB558437192}"/>
              </a:ext>
            </a:extLst>
          </p:cNvPr>
          <p:cNvSpPr txBox="1"/>
          <p:nvPr/>
        </p:nvSpPr>
        <p:spPr>
          <a:xfrm>
            <a:off x="335736" y="767970"/>
            <a:ext cx="471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Based on MCL (Markov) Clustering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89DDA-7526-0CF7-8872-AB35D9A5B1DB}"/>
              </a:ext>
            </a:extLst>
          </p:cNvPr>
          <p:cNvSpPr txBox="1"/>
          <p:nvPr/>
        </p:nvSpPr>
        <p:spPr>
          <a:xfrm>
            <a:off x="4810395" y="4389240"/>
            <a:ext cx="36129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 nodes | 14 edges</a:t>
            </a:r>
            <a:endParaRPr lang="en-US" sz="1000" dirty="0"/>
          </a:p>
          <a:p>
            <a:pPr algn="ctr"/>
            <a:r>
              <a:rPr lang="en-US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STRING </a:t>
            </a:r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https://string-</a:t>
            </a:r>
            <a:r>
              <a:rPr lang="en-US" sz="1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db.org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236457-8C27-27B9-8CF9-1CB45E440EDB}"/>
              </a:ext>
            </a:extLst>
          </p:cNvPr>
          <p:cNvSpPr txBox="1"/>
          <p:nvPr/>
        </p:nvSpPr>
        <p:spPr>
          <a:xfrm>
            <a:off x="311700" y="4300624"/>
            <a:ext cx="4706165" cy="276999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Amino acid, nucleotide, methylation pathways</a:t>
            </a:r>
          </a:p>
        </p:txBody>
      </p:sp>
      <p:pic>
        <p:nvPicPr>
          <p:cNvPr id="4" name="Picture 3" descr="A graph with a red and blue bar&#10;&#10;Description automatically generated">
            <a:extLst>
              <a:ext uri="{FF2B5EF4-FFF2-40B4-BE49-F238E27FC236}">
                <a16:creationId xmlns:a16="http://schemas.microsoft.com/office/drawing/2014/main" id="{1AD9BE1B-034B-7893-17BB-D69587E9C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1" y="1471133"/>
            <a:ext cx="4233929" cy="2534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5E5C48-3998-F59A-1D26-2A37F15E4765}"/>
              </a:ext>
            </a:extLst>
          </p:cNvPr>
          <p:cNvSpPr txBox="1"/>
          <p:nvPr/>
        </p:nvSpPr>
        <p:spPr>
          <a:xfrm>
            <a:off x="682395" y="4606099"/>
            <a:ext cx="3223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ShinyGO</a:t>
            </a: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0.80</a:t>
            </a:r>
          </a:p>
          <a:p>
            <a:pPr algn="ctr"/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http://</a:t>
            </a:r>
            <a:r>
              <a:rPr lang="en-US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bioinformatics.sdstate.edu</a:t>
            </a:r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/go/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4A6D6-14AA-7694-EC59-43C06E5C7978}"/>
              </a:ext>
            </a:extLst>
          </p:cNvPr>
          <p:cNvSpPr txBox="1"/>
          <p:nvPr/>
        </p:nvSpPr>
        <p:spPr>
          <a:xfrm>
            <a:off x="1155877" y="1188861"/>
            <a:ext cx="2276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Major  KEGG Pathways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12E8C-65A9-8A08-B6AD-CCFF8BD22792}"/>
              </a:ext>
            </a:extLst>
          </p:cNvPr>
          <p:cNvSpPr txBox="1"/>
          <p:nvPr/>
        </p:nvSpPr>
        <p:spPr>
          <a:xfrm>
            <a:off x="3339490" y="3982145"/>
            <a:ext cx="11328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 of Genes</a:t>
            </a:r>
          </a:p>
        </p:txBody>
      </p:sp>
      <p:pic>
        <p:nvPicPr>
          <p:cNvPr id="15" name="Picture 14" descr="A diagram of a network&#10;&#10;Description automatically generated">
            <a:extLst>
              <a:ext uri="{FF2B5EF4-FFF2-40B4-BE49-F238E27FC236}">
                <a16:creationId xmlns:a16="http://schemas.microsoft.com/office/drawing/2014/main" id="{D325DF6E-3A6B-CF5F-36C7-1698978B9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395" y="841185"/>
            <a:ext cx="3997671" cy="299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E3B-2EDE-D87B-A2EC-FA87A614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472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Classical Pharmacodynamics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AC1B1B-7369-42FC-079F-921E0731E5A4}"/>
              </a:ext>
            </a:extLst>
          </p:cNvPr>
          <p:cNvGrpSpPr/>
          <p:nvPr/>
        </p:nvGrpSpPr>
        <p:grpSpPr>
          <a:xfrm>
            <a:off x="1529479" y="1541581"/>
            <a:ext cx="5635768" cy="1060442"/>
            <a:chOff x="750264" y="1384662"/>
            <a:chExt cx="5635768" cy="106044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DE0CD2A-2A20-AE1B-E219-32272B820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1384663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9E18779-1B76-01A6-C3CC-98E96707C9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2831" y="1384662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F596357-F38F-3C46-3B26-EDDF5D596F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463" y="1384662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BB071BF-839C-6795-4D5F-C0B087F5C3F3}"/>
                </a:ext>
              </a:extLst>
            </p:cNvPr>
            <p:cNvCxnSpPr/>
            <p:nvPr/>
          </p:nvCxnSpPr>
          <p:spPr>
            <a:xfrm>
              <a:off x="1683834" y="1545770"/>
              <a:ext cx="13269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0E4D8C9-D0A4-1449-6FB6-8B5853B455A5}"/>
                </a:ext>
              </a:extLst>
            </p:cNvPr>
            <p:cNvCxnSpPr>
              <a:cxnSpLocks/>
            </p:cNvCxnSpPr>
            <p:nvPr/>
          </p:nvCxnSpPr>
          <p:spPr>
            <a:xfrm>
              <a:off x="3824868" y="1545770"/>
              <a:ext cx="13269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C4669E-333C-E152-28F6-BA74604CFC87}"/>
                </a:ext>
              </a:extLst>
            </p:cNvPr>
            <p:cNvSpPr txBox="1"/>
            <p:nvPr/>
          </p:nvSpPr>
          <p:spPr>
            <a:xfrm>
              <a:off x="750264" y="1804755"/>
              <a:ext cx="1260088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Agent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Drug, compound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877665-ED2F-E915-72EA-5C0D1AEF34A0}"/>
                </a:ext>
              </a:extLst>
            </p:cNvPr>
            <p:cNvSpPr txBox="1"/>
            <p:nvPr/>
          </p:nvSpPr>
          <p:spPr>
            <a:xfrm>
              <a:off x="2643768" y="1814162"/>
              <a:ext cx="1580341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Target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Protein (gene)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Receptor, enzyme, etc.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723F8C-027C-17D8-D4DA-BB464A5ACF59}"/>
                </a:ext>
              </a:extLst>
            </p:cNvPr>
            <p:cNvSpPr txBox="1"/>
            <p:nvPr/>
          </p:nvSpPr>
          <p:spPr>
            <a:xfrm>
              <a:off x="4630886" y="1804754"/>
              <a:ext cx="1755146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Biological Pathway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Cellular function 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8B47257-D3C3-2070-F881-5D702B735101}"/>
              </a:ext>
            </a:extLst>
          </p:cNvPr>
          <p:cNvSpPr txBox="1"/>
          <p:nvPr/>
        </p:nvSpPr>
        <p:spPr>
          <a:xfrm>
            <a:off x="512955" y="3326178"/>
            <a:ext cx="8118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‘single-drug’, ‘single-target’ paradigm has dominated drug discovery for decades</a:t>
            </a:r>
          </a:p>
          <a:p>
            <a:endParaRPr lang="en-US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Some have argued this paradigm has limited the drug discovery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04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592F-250D-D674-1A0C-16A20D678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4991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D9467-2E99-6392-2C15-CFDFDB96B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9062" y="583632"/>
            <a:ext cx="8520600" cy="4140964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1" dirty="0"/>
              <a:t>Summary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9 most used Chinese herbs for migraine prophylaxis were obtained through a literature review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Targets for these herbs were obtained using the ‘Encyclopedia of Traditional Chinese Medicine (ETCM)’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Migraine targets were obtained using the </a:t>
            </a:r>
            <a:r>
              <a:rPr lang="en-US" sz="1200" dirty="0" err="1"/>
              <a:t>Digenet.org</a:t>
            </a:r>
            <a:r>
              <a:rPr lang="en-US" sz="1200" dirty="0"/>
              <a:t>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intersection between these lists were compiled into a PPI network using the STRING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resulting PPI network was subject to network analysis (betweenness centrality, cluster analysis)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top 20 KEGG pathways were obtained for each method</a:t>
            </a:r>
          </a:p>
          <a:p>
            <a:pPr marL="114300" indent="0">
              <a:buNone/>
            </a:pPr>
            <a:endParaRPr lang="en-US" sz="1200" dirty="0"/>
          </a:p>
          <a:p>
            <a:pPr marL="114300" indent="0">
              <a:buNone/>
            </a:pPr>
            <a:r>
              <a:rPr lang="en-US" sz="1400" b="1" dirty="0"/>
              <a:t>Findings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 ‘Chinese Herbal Network Pharmacology’ method can reveal mechanistic insights into biological pathways activated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Analysis of an herb-disease-target network reveals that commonly used Chinese herbs target inflammatory, neurotransmitter (serotonin, dopamine, GABA, glutamate), endothelial, and estrogen signaling pathways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Further understanding these pathways could inspire novel research into the effects of Chinese herbal medicines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14300" indent="0">
              <a:buNone/>
            </a:pPr>
            <a:r>
              <a:rPr lang="en-US" sz="1400" b="1" dirty="0"/>
              <a:t>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Quality of constituent-target information in known databases is suspect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Lack of oral bioavailability and specific target binding information (up-regulates or inhibits target?)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Need further research to determine if betweenness centrality and Markov clustering are most useful measures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243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E3B-2EDE-D87B-A2EC-FA87A614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47" y="19870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Migraine Headache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16726A-51D8-DFA0-A627-98BA5EF92174}"/>
              </a:ext>
            </a:extLst>
          </p:cNvPr>
          <p:cNvGrpSpPr/>
          <p:nvPr/>
        </p:nvGrpSpPr>
        <p:grpSpPr>
          <a:xfrm>
            <a:off x="713330" y="2898754"/>
            <a:ext cx="6011029" cy="1212618"/>
            <a:chOff x="750264" y="1384662"/>
            <a:chExt cx="5725219" cy="121261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672549-89C3-9B24-E355-80225352B4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200" y="1384663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09D66EC-0787-1776-DF31-44439DABE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2831" y="1384662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B13D3F9-0A34-62ED-DB90-2AA67EBF18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26463" y="1384662"/>
              <a:ext cx="322217" cy="3222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7C4E4A3-E9C7-7A42-5304-2BC073BC1E3A}"/>
                </a:ext>
              </a:extLst>
            </p:cNvPr>
            <p:cNvCxnSpPr/>
            <p:nvPr/>
          </p:nvCxnSpPr>
          <p:spPr>
            <a:xfrm>
              <a:off x="1683834" y="1545770"/>
              <a:ext cx="13269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8C6DE3F-CBFE-A83B-E2BB-54FF601D021D}"/>
                </a:ext>
              </a:extLst>
            </p:cNvPr>
            <p:cNvCxnSpPr>
              <a:cxnSpLocks/>
            </p:cNvCxnSpPr>
            <p:nvPr/>
          </p:nvCxnSpPr>
          <p:spPr>
            <a:xfrm>
              <a:off x="3824868" y="1545770"/>
              <a:ext cx="13269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72CF03-63B5-4BDC-5387-15ADAAF29653}"/>
                </a:ext>
              </a:extLst>
            </p:cNvPr>
            <p:cNvSpPr txBox="1"/>
            <p:nvPr/>
          </p:nvSpPr>
          <p:spPr>
            <a:xfrm>
              <a:off x="750264" y="1804755"/>
              <a:ext cx="1260088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Sumatriptan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Imitrex®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9D3C45-04A4-A958-6E07-9270ADC9014C}"/>
                </a:ext>
              </a:extLst>
            </p:cNvPr>
            <p:cNvSpPr txBox="1"/>
            <p:nvPr/>
          </p:nvSpPr>
          <p:spPr>
            <a:xfrm>
              <a:off x="2378609" y="1824220"/>
              <a:ext cx="1987118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5-HT</a:t>
              </a:r>
              <a:r>
                <a:rPr lang="en-US" b="1" baseline="-25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1D, </a:t>
              </a:r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5-HT</a:t>
              </a:r>
              <a:r>
                <a:rPr lang="en-US" b="1" baseline="-250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1B </a:t>
              </a:r>
              <a:endPara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Serotonin receptor agonist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29B377-67D4-3559-741D-C10E572B27EB}"/>
                </a:ext>
              </a:extLst>
            </p:cNvPr>
            <p:cNvSpPr txBox="1"/>
            <p:nvPr/>
          </p:nvSpPr>
          <p:spPr>
            <a:xfrm>
              <a:off x="4488365" y="1804755"/>
              <a:ext cx="1987118" cy="792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Mechanism of Action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Blocks CGRP release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Inhibits vasodilation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Decreases trigeminal activity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F348C3C-CEAE-6571-797D-3953F29DD9F0}"/>
              </a:ext>
            </a:extLst>
          </p:cNvPr>
          <p:cNvSpPr txBox="1"/>
          <p:nvPr/>
        </p:nvSpPr>
        <p:spPr>
          <a:xfrm>
            <a:off x="6929468" y="817427"/>
            <a:ext cx="1854822" cy="2800767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Migraine Therapies</a:t>
            </a:r>
          </a:p>
          <a:p>
            <a:r>
              <a:rPr lang="en-US" sz="1200" b="1" dirty="0"/>
              <a:t>Abortive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NSAIDs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Triptans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DA agonists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200" b="1" dirty="0"/>
              <a:t>Prophylaxis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Beta blockers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Topiramate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MAOIs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CGRP inhibitors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Botox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Gabapentin</a:t>
            </a:r>
          </a:p>
        </p:txBody>
      </p:sp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6B1A7348-1F07-B2BB-9284-F89A2FC1CC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3482" y="457434"/>
            <a:ext cx="8639371" cy="4263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spcBef>
                <a:spcPts val="1200"/>
              </a:spcBef>
              <a:buClr>
                <a:schemeClr val="dk1"/>
              </a:buClr>
              <a:buSzPts val="1400"/>
              <a:buNone/>
            </a:pPr>
            <a:r>
              <a:rPr lang="en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recurring, disabling neurological condition (affects 10-20% of population)</a:t>
            </a:r>
          </a:p>
          <a:p>
            <a:pPr marL="1397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sz="14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Pathophysiology: </a:t>
            </a:r>
            <a:r>
              <a:rPr lang="en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Several distinct stages with complex symptomology</a:t>
            </a:r>
            <a:endParaRPr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23850" indent="-1714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Hypothalamic activation 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23850" indent="-1714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Cortical spreading depression (CSD)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23850" indent="-1714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Trigeminal-vascular activation (peripheral &amp; central) </a:t>
            </a:r>
            <a:endParaRPr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323850" indent="-1714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Neuropeptide imbalances: 5-HT, DA, GABA-A, CGRP, substance P, Glu, etc.</a:t>
            </a:r>
          </a:p>
          <a:p>
            <a:pPr marL="781050" lvl="1" indent="-1714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endParaRPr lang="en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52400" indent="0">
              <a:buClr>
                <a:schemeClr val="dk1"/>
              </a:buClr>
              <a:buSzPts val="1200"/>
              <a:buNone/>
            </a:pPr>
            <a:r>
              <a:rPr lang="en" sz="14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Biomedical treatment</a:t>
            </a:r>
            <a:r>
              <a:rPr lang="en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 sz="14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abortive</a:t>
            </a:r>
            <a:r>
              <a:rPr lang="en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lang="en" sz="14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prophylactic</a:t>
            </a:r>
          </a:p>
          <a:p>
            <a:pPr marL="152400" indent="0">
              <a:buClr>
                <a:schemeClr val="dk1"/>
              </a:buClr>
              <a:buSzPts val="1200"/>
              <a:buNone/>
            </a:pPr>
            <a:endParaRPr lang="en"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52400" indent="0">
              <a:buClr>
                <a:schemeClr val="dk1"/>
              </a:buClr>
              <a:buSzPts val="1200"/>
              <a:buNone/>
            </a:pPr>
            <a:endParaRPr lang="en"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52400" indent="0">
              <a:buClr>
                <a:schemeClr val="dk1"/>
              </a:buClr>
              <a:buSzPts val="1200"/>
              <a:buNone/>
            </a:pPr>
            <a:endParaRPr lang="en"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52400" indent="0">
              <a:buClr>
                <a:schemeClr val="dk1"/>
              </a:buClr>
              <a:buSzPts val="1200"/>
              <a:buNone/>
            </a:pPr>
            <a:endParaRPr lang="en"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52400" indent="0">
              <a:buClr>
                <a:schemeClr val="dk1"/>
              </a:buClr>
              <a:buSzPts val="1200"/>
              <a:buNone/>
            </a:pPr>
            <a:endParaRPr lang="en"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52400" indent="0">
              <a:buClr>
                <a:schemeClr val="dk1"/>
              </a:buClr>
              <a:buSzPts val="1200"/>
              <a:buNone/>
            </a:pPr>
            <a:endParaRPr lang="en"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52400" indent="0">
              <a:buClr>
                <a:schemeClr val="dk1"/>
              </a:buClr>
              <a:buSzPts val="1200"/>
              <a:buNone/>
            </a:pPr>
            <a:endParaRPr lang="en"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52400" indent="0">
              <a:buClr>
                <a:schemeClr val="dk1"/>
              </a:buClr>
              <a:buSzPts val="1200"/>
              <a:buNone/>
            </a:pPr>
            <a:r>
              <a:rPr lang="en" sz="14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Outcomes: </a:t>
            </a:r>
            <a:r>
              <a:rPr lang="en" sz="1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mixed results (triptans give ~68% pain-free response in 2 hours, ~54% in 24 hours</a:t>
            </a:r>
            <a:endParaRPr sz="1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532D8-E91E-4373-DD73-3DED30952310}"/>
              </a:ext>
            </a:extLst>
          </p:cNvPr>
          <p:cNvSpPr txBox="1"/>
          <p:nvPr/>
        </p:nvSpPr>
        <p:spPr>
          <a:xfrm>
            <a:off x="321147" y="4579996"/>
            <a:ext cx="8430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 err="1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Thorlund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K, Mills EJ, Wu P, et al. Comparative efficacy of triptans for the abortive treatment of migraine: a multiple treatment comparison meta-analysis. </a:t>
            </a:r>
            <a:r>
              <a:rPr lang="en-US" sz="1000" b="0" i="1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Cephalalgia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2014;34(4):258-267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22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E3B-2EDE-D87B-A2EC-FA87A614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472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Migraine Headache &amp; Genes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31452-FD00-B94C-27DB-04C7EB9F7707}"/>
              </a:ext>
            </a:extLst>
          </p:cNvPr>
          <p:cNvSpPr txBox="1"/>
          <p:nvPr/>
        </p:nvSpPr>
        <p:spPr>
          <a:xfrm>
            <a:off x="311700" y="695638"/>
            <a:ext cx="44610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Migraine is a complex genetic/polygenetic disorder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GWAS have identified over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180 genetic variants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 common migraine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involve complex networks of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neuronal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or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vascular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molecular abnormalities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Shared genetic factors between migraine and co-morbidities (depression, high blood pressure, etc.)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GeneCards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/>
              </a:rPr>
              <a:t>www.genecards.org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1500 total genes </a:t>
            </a:r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(accessed 3/12/24)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Disgenet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www.disgenet.org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512 total genes </a:t>
            </a:r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(accessed 3/12/24)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7F020-2D54-A947-3A39-77A8DDE3E5DA}"/>
              </a:ext>
            </a:extLst>
          </p:cNvPr>
          <p:cNvSpPr txBox="1"/>
          <p:nvPr/>
        </p:nvSpPr>
        <p:spPr>
          <a:xfrm>
            <a:off x="155583" y="4508340"/>
            <a:ext cx="8676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 err="1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Grangeon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L, Lange KS, </a:t>
            </a:r>
            <a:r>
              <a:rPr lang="en-US" sz="1000" b="0" i="0" u="none" strike="noStrike" dirty="0" err="1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Waliszewska-Prosół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M, Onan D, </a:t>
            </a:r>
            <a:r>
              <a:rPr lang="en-US" sz="1000" b="0" i="0" u="none" strike="noStrike" dirty="0" err="1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Marschollek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K, </a:t>
            </a:r>
            <a:r>
              <a:rPr lang="en-US" sz="1000" b="0" i="0" u="none" strike="noStrike" dirty="0" err="1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Wiels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W, </a:t>
            </a:r>
            <a:r>
              <a:rPr lang="en-US" sz="1000" b="0" i="0" u="none" strike="noStrike" dirty="0" err="1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Mikulenka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P, </a:t>
            </a:r>
            <a:r>
              <a:rPr lang="en-US" sz="1000" b="0" i="0" u="none" strike="noStrike" dirty="0" err="1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Farham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F, </a:t>
            </a:r>
            <a:r>
              <a:rPr lang="en-US" sz="1000" b="0" i="0" u="none" strike="noStrike" dirty="0" err="1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Gollion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C, </a:t>
            </a:r>
            <a:r>
              <a:rPr lang="en-US" sz="1000" b="0" i="0" u="none" strike="noStrike" dirty="0" err="1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Ducros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A; European Headache Federation School of Advanced Studies (EHF-SAS). Genetics of migraine: where are we now? J Headache Pain. 2023 Feb 20;24(1):12.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3218B1-C755-3BD7-6470-ECE775999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071" y="949887"/>
            <a:ext cx="3494414" cy="224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834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number of patients with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5B118DCE-F96C-3EC1-52D9-9D0D3DAC6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286" y="862047"/>
            <a:ext cx="4695013" cy="3070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F06A35-FCF5-5EF0-FACA-C01234873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222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Migraine PPI Network &amp; Major Pathways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9D484-3666-3D56-1C2F-C90D9A19E08F}"/>
              </a:ext>
            </a:extLst>
          </p:cNvPr>
          <p:cNvSpPr txBox="1"/>
          <p:nvPr/>
        </p:nvSpPr>
        <p:spPr>
          <a:xfrm>
            <a:off x="222757" y="4588482"/>
            <a:ext cx="39475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Disgenet</a:t>
            </a: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STRING (v2.0)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www.string-db.org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algn="ctr"/>
            <a:r>
              <a:rPr lang="en-US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481 nodes | 6073 edges | av. Node degree: 25.3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F61F8D-6E89-AD6B-56C7-ECE0CF9FF7E5}"/>
              </a:ext>
            </a:extLst>
          </p:cNvPr>
          <p:cNvSpPr txBox="1"/>
          <p:nvPr/>
        </p:nvSpPr>
        <p:spPr>
          <a:xfrm>
            <a:off x="4683378" y="4538713"/>
            <a:ext cx="3947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ShinyGO</a:t>
            </a:r>
            <a:r>
              <a:rPr lang="en-US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0.80 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</a:t>
            </a:r>
            <a:r>
              <a:rPr lang="en-US" sz="1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www.bioinformatics.sdstate.edu</a:t>
            </a: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C55A6C-3970-6AA6-2242-9F838E59953D}"/>
              </a:ext>
            </a:extLst>
          </p:cNvPr>
          <p:cNvSpPr txBox="1"/>
          <p:nvPr/>
        </p:nvSpPr>
        <p:spPr>
          <a:xfrm>
            <a:off x="4861263" y="4019843"/>
            <a:ext cx="3769646" cy="261610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Immune-inflammation, 5-HT/DA, Ca-signaling pathways</a:t>
            </a:r>
          </a:p>
        </p:txBody>
      </p:sp>
      <p:pic>
        <p:nvPicPr>
          <p:cNvPr id="3" name="Picture 2" descr="A network of colorful dots&#10;&#10;Description automatically generated">
            <a:extLst>
              <a:ext uri="{FF2B5EF4-FFF2-40B4-BE49-F238E27FC236}">
                <a16:creationId xmlns:a16="http://schemas.microsoft.com/office/drawing/2014/main" id="{F908CC63-9CE9-757C-6AFE-635213856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92" y="604787"/>
            <a:ext cx="3769646" cy="393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67516-BEFB-A173-DEE0-D8D4F9D20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99043"/>
            <a:ext cx="8520600" cy="5727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Pharmacodynamics 2.0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5C753B-EFFA-F661-5725-AEB0789980F7}"/>
              </a:ext>
            </a:extLst>
          </p:cNvPr>
          <p:cNvGrpSpPr/>
          <p:nvPr/>
        </p:nvGrpSpPr>
        <p:grpSpPr>
          <a:xfrm>
            <a:off x="6114040" y="2181835"/>
            <a:ext cx="331808" cy="2673390"/>
            <a:chOff x="6774748" y="1728750"/>
            <a:chExt cx="331808" cy="267339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AA7C612-AFCD-5168-93BF-8555BD8C4EBF}"/>
                </a:ext>
              </a:extLst>
            </p:cNvPr>
            <p:cNvGrpSpPr/>
            <p:nvPr/>
          </p:nvGrpSpPr>
          <p:grpSpPr>
            <a:xfrm>
              <a:off x="6774749" y="1728750"/>
              <a:ext cx="331807" cy="2673390"/>
              <a:chOff x="6774749" y="1854214"/>
              <a:chExt cx="331807" cy="2547925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EC6912D-28F9-7608-8133-F55BF80FBE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74751" y="1854214"/>
                <a:ext cx="322217" cy="322217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4809278-6048-0270-7295-F7A5DDA49C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74749" y="4079922"/>
                <a:ext cx="322217" cy="322217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0D8E789-8F83-99B8-2373-DDCA8EBCB4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74750" y="3523495"/>
                <a:ext cx="322217" cy="322217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2BF7AE8-28CC-4E56-1EF8-32BEA44581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84339" y="2967068"/>
                <a:ext cx="322217" cy="322217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ECD5521-8D47-AB9B-D8C6-ECA207476C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4748" y="2335288"/>
              <a:ext cx="322217" cy="322217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F1A506-4D83-D34A-DBBF-9AA23193A87B}"/>
              </a:ext>
            </a:extLst>
          </p:cNvPr>
          <p:cNvGrpSpPr/>
          <p:nvPr/>
        </p:nvGrpSpPr>
        <p:grpSpPr>
          <a:xfrm>
            <a:off x="919249" y="1574307"/>
            <a:ext cx="6272817" cy="3111876"/>
            <a:chOff x="1554868" y="1009856"/>
            <a:chExt cx="6272817" cy="311187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F055A86-D4AC-1762-B2A3-CDE03D9BA3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2619" y="2337686"/>
              <a:ext cx="322217" cy="322217"/>
            </a:xfrm>
            <a:prstGeom prst="ellipse">
              <a:avLst/>
            </a:prstGeom>
            <a:solidFill>
              <a:srgbClr val="7030A0">
                <a:alpha val="48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0A585C1-F3C1-CB8B-61C2-5FF389AB2220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 flipV="1">
              <a:off x="4894217" y="1829197"/>
              <a:ext cx="1865033" cy="372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7301C4-5FD4-4A54-CAF8-9FA4CDEAE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2697" y="1890212"/>
              <a:ext cx="1969353" cy="853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BE8D69-65FB-94E5-6958-35B5DD2355DC}"/>
                </a:ext>
              </a:extLst>
            </p:cNvPr>
            <p:cNvSpPr txBox="1"/>
            <p:nvPr/>
          </p:nvSpPr>
          <p:spPr>
            <a:xfrm>
              <a:off x="1554868" y="1145938"/>
              <a:ext cx="1397717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Agents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Drugs, compounds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B6E2A14-4AC7-F8C3-E9C4-036B86C5A9AD}"/>
                </a:ext>
              </a:extLst>
            </p:cNvPr>
            <p:cNvSpPr txBox="1"/>
            <p:nvPr/>
          </p:nvSpPr>
          <p:spPr>
            <a:xfrm>
              <a:off x="3877323" y="1009856"/>
              <a:ext cx="1711569" cy="792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Targets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Proteins (genes)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Receptors, enzymes, etc. </a:t>
              </a:r>
            </a:p>
            <a:p>
              <a:pPr algn="ctr"/>
              <a:r>
                <a:rPr lang="en-US" sz="1050" b="1" i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Disease </a:t>
              </a:r>
              <a:r>
                <a:rPr lang="en-US" sz="1050" b="1" i="1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Targetome</a:t>
              </a:r>
              <a:endParaRPr lang="en-US" sz="105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61B829-2A9C-0303-CC7A-4EDC3CBCA10C}"/>
                </a:ext>
              </a:extLst>
            </p:cNvPr>
            <p:cNvSpPr txBox="1"/>
            <p:nvPr/>
          </p:nvSpPr>
          <p:spPr>
            <a:xfrm>
              <a:off x="5855679" y="1030017"/>
              <a:ext cx="1972006" cy="469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Biological Pathways</a:t>
              </a:r>
            </a:p>
            <a:p>
              <a:pPr algn="ctr"/>
              <a:r>
                <a:rPr lang="en-US" sz="105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Multiple Cellular Functions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974052D-DCD3-9E16-6661-DAB1946495F6}"/>
                </a:ext>
              </a:extLst>
            </p:cNvPr>
            <p:cNvGrpSpPr/>
            <p:nvPr/>
          </p:nvGrpSpPr>
          <p:grpSpPr>
            <a:xfrm>
              <a:off x="4572000" y="2040401"/>
              <a:ext cx="322218" cy="1551406"/>
              <a:chOff x="4721118" y="2000749"/>
              <a:chExt cx="322218" cy="155140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7C373F7-D5C6-F8E4-2230-DD642B7CCF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1118" y="2000749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CA0C074-33C8-1F1F-E8A2-5CA0BC0A68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1119" y="2571750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5633A74-DC5A-FED6-8E85-EEB8DF6378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1119" y="3229938"/>
                <a:ext cx="322217" cy="322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0466C62-0701-6E35-9973-1CEF390877EB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4899058" y="2262525"/>
              <a:ext cx="1850603" cy="1275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5260AFA-2CF9-AF4F-6C88-9209E0E1F548}"/>
                </a:ext>
              </a:extLst>
            </p:cNvPr>
            <p:cNvCxnSpPr>
              <a:cxnSpLocks/>
              <a:stCxn id="6" idx="6"/>
              <a:endCxn id="16" idx="2"/>
            </p:cNvCxnSpPr>
            <p:nvPr/>
          </p:nvCxnSpPr>
          <p:spPr>
            <a:xfrm>
              <a:off x="4894217" y="2201510"/>
              <a:ext cx="1855442" cy="1835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BE2B9B7-DEE4-1C21-0BEB-D0A71D7339B4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4884069" y="3483115"/>
              <a:ext cx="1865591" cy="638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6656A15-91E2-C151-BA69-AEDD5680C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6495" y="2461769"/>
              <a:ext cx="1922924" cy="9367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A3817C8-67DB-E9FF-0CE4-958E998CAF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4133" y="2949811"/>
              <a:ext cx="1885327" cy="4897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2218BC0-60A4-F80D-BBCD-AAB5A947CC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92619" y="2947373"/>
              <a:ext cx="322217" cy="322217"/>
            </a:xfrm>
            <a:prstGeom prst="ellipse">
              <a:avLst/>
            </a:prstGeom>
            <a:solidFill>
              <a:srgbClr val="7030A0">
                <a:alpha val="48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A951550-88C4-D37E-0172-012C51A6FB96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2411620" y="2201510"/>
              <a:ext cx="2160380" cy="274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C11B7E4-0CEC-2D5D-FB1F-45E65D1535F0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384751" y="3108481"/>
              <a:ext cx="2187250" cy="3222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488900A-F832-9E45-22A5-1BD10843DE5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2411619" y="2486551"/>
              <a:ext cx="2160382" cy="285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7CAB96D-B9CD-A4D2-676D-40FE0E375E6B}"/>
              </a:ext>
            </a:extLst>
          </p:cNvPr>
          <p:cNvSpPr txBox="1"/>
          <p:nvPr/>
        </p:nvSpPr>
        <p:spPr>
          <a:xfrm>
            <a:off x="208099" y="651958"/>
            <a:ext cx="872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873" lvl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‘Omics’ (genomics, protein-protein interactions, etc.) studies reveal that disease typically involves multiple targets and pathways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CD00FD-75FA-4410-FA14-23E77886C672}"/>
              </a:ext>
            </a:extLst>
          </p:cNvPr>
          <p:cNvSpPr txBox="1"/>
          <p:nvPr/>
        </p:nvSpPr>
        <p:spPr>
          <a:xfrm>
            <a:off x="311700" y="4385153"/>
            <a:ext cx="3044817" cy="307777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Role of multicomponent therapies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1436672-DAE0-76F6-4B1C-342680327F5E}"/>
              </a:ext>
            </a:extLst>
          </p:cNvPr>
          <p:cNvCxnSpPr/>
          <p:nvPr/>
        </p:nvCxnSpPr>
        <p:spPr>
          <a:xfrm flipV="1">
            <a:off x="1618107" y="3946743"/>
            <a:ext cx="0" cy="324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84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news article&#10;&#10;Description automatically generated">
            <a:extLst>
              <a:ext uri="{FF2B5EF4-FFF2-40B4-BE49-F238E27FC236}">
                <a16:creationId xmlns:a16="http://schemas.microsoft.com/office/drawing/2014/main" id="{138237BE-3BB6-17DB-7A6A-7E5D10FD9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34" y="721529"/>
            <a:ext cx="3905655" cy="2767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61223F-F734-20A8-7EB6-2924F708637F}"/>
              </a:ext>
            </a:extLst>
          </p:cNvPr>
          <p:cNvSpPr txBox="1"/>
          <p:nvPr/>
        </p:nvSpPr>
        <p:spPr>
          <a:xfrm>
            <a:off x="256479" y="301082"/>
            <a:ext cx="5374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Network Pharmacology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B30AC7-06B3-1129-358E-441AD4671658}"/>
              </a:ext>
            </a:extLst>
          </p:cNvPr>
          <p:cNvSpPr txBox="1"/>
          <p:nvPr/>
        </p:nvSpPr>
        <p:spPr>
          <a:xfrm>
            <a:off x="256478" y="4742724"/>
            <a:ext cx="8341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Hopkins AL. Network pharmacology: the next paradigm in drug discovery. </a:t>
            </a:r>
            <a:r>
              <a:rPr lang="en-US" sz="1000" b="0" i="1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 Chem Biol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2008;4(11):682-690. </a:t>
            </a:r>
            <a:endParaRPr lang="en-US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7B691-7947-9085-015F-BA8620A26056}"/>
              </a:ext>
            </a:extLst>
          </p:cNvPr>
          <p:cNvSpPr txBox="1"/>
          <p:nvPr/>
        </p:nvSpPr>
        <p:spPr>
          <a:xfrm>
            <a:off x="157087" y="721529"/>
            <a:ext cx="483235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873" lvl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Integrative approach using computational methods </a:t>
            </a:r>
          </a:p>
          <a:p>
            <a:pPr marL="408623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Predicts how 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multicomponent therapies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interact with disease networks</a:t>
            </a:r>
          </a:p>
          <a:p>
            <a:pPr marL="408623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Emphases a “network-target, multicomponent-therapy” paradigm </a:t>
            </a:r>
          </a:p>
          <a:p>
            <a:pPr marL="408623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Uses 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 topology &amp; centrality measures 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identify most important nodes in the ‘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targetome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’</a:t>
            </a:r>
          </a:p>
          <a:p>
            <a:pPr marL="408623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Betweenness centrality 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(number of nonredundant shortest paths traveling through a node) appears to be more important than degree centrality </a:t>
            </a:r>
          </a:p>
          <a:p>
            <a:pPr marL="408623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Idea is that you may not want to target hubs (based on degree centrality), but rather non-hub bottlenecks in the network (less lethality)</a:t>
            </a:r>
          </a:p>
        </p:txBody>
      </p:sp>
    </p:spTree>
    <p:extLst>
      <p:ext uri="{BB962C8B-B14F-4D97-AF65-F5344CB8AC3E}">
        <p14:creationId xmlns:p14="http://schemas.microsoft.com/office/powerpoint/2010/main" val="322760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72544" y="1927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Traditional Chinese Medicine (TCM)</a:t>
            </a:r>
            <a:endParaRPr sz="2000" b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02362" y="658915"/>
            <a:ext cx="5413855" cy="3740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13081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9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 Ancient Medical System</a:t>
            </a:r>
          </a:p>
          <a:p>
            <a:pPr marL="47371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500" i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Modalities: </a:t>
            </a:r>
            <a:r>
              <a:rPr lang="en" sz="25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acu</a:t>
            </a:r>
            <a:r>
              <a:rPr lang="en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-moxa therapy, herbal medicine, qi gong, diet, etc. 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Historical records to ~200 BCE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Many different systems and “schools” within Chinese medicine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Practiced alongside biomedical approaches in China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Emphasis on qualitative, systems-based approaches to disease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Pattern-differentiation: organ + organ state</a:t>
            </a:r>
          </a:p>
          <a:p>
            <a:pPr marL="13081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" sz="15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3081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" sz="29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Chinese Herbal Medicine</a:t>
            </a:r>
            <a:endParaRPr lang="en" sz="29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Complex, multi-component herbal preparations used to treat disease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Increasing number of high quality RCTs show efficacy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Mechanistic understanding of herbal action is often lacking 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single formula may have 10 herbs, with thousands of constituents 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Current research: formulas target multiple biological pathways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3081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9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Bioinformatics and Chinese Herbal Medicine 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Databases containing herb-compound-target information now exist</a:t>
            </a:r>
          </a:p>
          <a:p>
            <a:pPr marL="47371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5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 pharmacology can now be applied to elucidate herbal formula actions and potentially expand the drug discovery space </a:t>
            </a:r>
          </a:p>
        </p:txBody>
      </p:sp>
      <p:sp>
        <p:nvSpPr>
          <p:cNvPr id="71" name="Google Shape;71;p15"/>
          <p:cNvSpPr txBox="1"/>
          <p:nvPr/>
        </p:nvSpPr>
        <p:spPr>
          <a:xfrm>
            <a:off x="311700" y="4399800"/>
            <a:ext cx="570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Noor F, Tahir </a:t>
            </a:r>
            <a:r>
              <a:rPr lang="en" sz="1000" dirty="0" err="1">
                <a:solidFill>
                  <a:schemeClr val="accent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Ul</a:t>
            </a: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Qamar M, Ashfaq UA, </a:t>
            </a:r>
            <a:r>
              <a:rPr lang="en" sz="1000" dirty="0" err="1">
                <a:solidFill>
                  <a:schemeClr val="accent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Albutti</a:t>
            </a: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A, </a:t>
            </a:r>
            <a:r>
              <a:rPr lang="en" sz="1000" dirty="0" err="1">
                <a:solidFill>
                  <a:schemeClr val="accent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Alwashmi</a:t>
            </a: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ASS, </a:t>
            </a:r>
            <a:r>
              <a:rPr lang="en" sz="1000" dirty="0" err="1">
                <a:solidFill>
                  <a:schemeClr val="accent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Aljasir</a:t>
            </a: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MA. Network Pharmacology Approach for Medicinal Plants: Review and Assessment. </a:t>
            </a:r>
            <a:r>
              <a:rPr lang="en" sz="1000" i="1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Pharmaceuticals (Basel)</a:t>
            </a:r>
            <a:r>
              <a:rPr lang="en" sz="1000" dirty="0">
                <a:solidFill>
                  <a:schemeClr val="accent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2022;15(5):572. Published 2022 May 4. doi:10.3390/ph15050572</a:t>
            </a:r>
            <a:endParaRPr sz="10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6" name="Picture 2" descr="Most Common Chinese Herb Formulas - KPC">
            <a:extLst>
              <a:ext uri="{FF2B5EF4-FFF2-40B4-BE49-F238E27FC236}">
                <a16:creationId xmlns:a16="http://schemas.microsoft.com/office/drawing/2014/main" id="{7B52D1FB-9886-9A24-3268-529B97406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67" y="2774069"/>
            <a:ext cx="3068686" cy="20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7200E39B-9371-C160-9C33-DB16EE336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15" y="171000"/>
            <a:ext cx="2519263" cy="251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9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1B20C-0740-AE04-BDFF-DB009A57540E}"/>
              </a:ext>
            </a:extLst>
          </p:cNvPr>
          <p:cNvSpPr txBox="1"/>
          <p:nvPr/>
        </p:nvSpPr>
        <p:spPr>
          <a:xfrm>
            <a:off x="345685" y="4603234"/>
            <a:ext cx="8452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 err="1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Huixia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Feng, Guilin Chen, </a:t>
            </a:r>
            <a:r>
              <a:rPr lang="en-US" sz="1000" b="0" i="0" u="none" strike="noStrike" dirty="0" err="1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Mingquan</a:t>
            </a:r>
            <a:r>
              <a:rPr lang="en-US" sz="1000" b="0" i="0" u="none" strike="noStrike" dirty="0">
                <a:solidFill>
                  <a:srgbClr val="21212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Guo. Potential multifunctional components explored in Chinese herbal medicine against hepatitis B combining multi-target affinity ultrafiltration HPLC/MS. Phytomedicine Plus, Volume 3, Issue 1, 2023.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454F9D-2D91-59A6-964E-96EFE0D51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96" y="709506"/>
            <a:ext cx="6666721" cy="363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8;p15">
            <a:extLst>
              <a:ext uri="{FF2B5EF4-FFF2-40B4-BE49-F238E27FC236}">
                <a16:creationId xmlns:a16="http://schemas.microsoft.com/office/drawing/2014/main" id="{3EE9C617-E363-D621-C7D2-C01A44406F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44" y="1927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7030A0"/>
                </a:solidFill>
                <a:latin typeface="Lato"/>
                <a:ea typeface="Lato"/>
                <a:cs typeface="Lato"/>
                <a:sym typeface="Lato"/>
              </a:rPr>
              <a:t>Gathering Constituent Data from TCM Herbs</a:t>
            </a:r>
            <a:endParaRPr sz="2000" b="1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330620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2304</Words>
  <Application>Microsoft Macintosh PowerPoint</Application>
  <PresentationFormat>On-screen Show (16:9)</PresentationFormat>
  <Paragraphs>377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Roboto</vt:lpstr>
      <vt:lpstr>Arial</vt:lpstr>
      <vt:lpstr>Lato</vt:lpstr>
      <vt:lpstr>Simple Light</vt:lpstr>
      <vt:lpstr>Network Pharmacology-Based Analysis of the Role of Traditional Chinese Herbal Medicines in the Treatment of Migraine</vt:lpstr>
      <vt:lpstr>Classical Pharmacodynamics</vt:lpstr>
      <vt:lpstr>Migraine Headache</vt:lpstr>
      <vt:lpstr>Migraine Headache &amp; Genes</vt:lpstr>
      <vt:lpstr>Migraine PPI Network &amp; Major Pathways</vt:lpstr>
      <vt:lpstr>Pharmacodynamics 2.0</vt:lpstr>
      <vt:lpstr>PowerPoint Presentation</vt:lpstr>
      <vt:lpstr>Traditional Chinese Medicine (TCM)</vt:lpstr>
      <vt:lpstr>Gathering Constituent Data from TCM Herbs</vt:lpstr>
      <vt:lpstr>Project: Apply Network Approaches to Help Understand Chinese Herbal Action in Migraine </vt:lpstr>
      <vt:lpstr>Find TCM Herb Targets Commonly Used TCM Herbs in Migraine1</vt:lpstr>
      <vt:lpstr>TCM Herb &amp; Migraine Target Overlap Using Disgenet database to obtain migraine targets (‘Common migraine’)   </vt:lpstr>
      <vt:lpstr>Overlap Targets (OT)-PPI Network</vt:lpstr>
      <vt:lpstr>OT Reacfoam (https://reactome.org/)</vt:lpstr>
      <vt:lpstr>OT-PPI Betweenness Centrality</vt:lpstr>
      <vt:lpstr>OT-PPI Cluster Analysis: Cluster 1</vt:lpstr>
      <vt:lpstr>OT-PPI Cluster 2</vt:lpstr>
      <vt:lpstr>OT-PPI Cluster 3</vt:lpstr>
      <vt:lpstr>OT-PPI Cluster 4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Pharmacology-Based Analysis of the Role of Traditional Chinese Herbal Medicines in the Treatment of Migraine</dc:title>
  <cp:lastModifiedBy>Paul Kalnins</cp:lastModifiedBy>
  <cp:revision>67</cp:revision>
  <dcterms:modified xsi:type="dcterms:W3CDTF">2024-03-16T19:41:00Z</dcterms:modified>
</cp:coreProperties>
</file>